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0"/>
  </p:notesMasterIdLst>
  <p:handoutMasterIdLst>
    <p:handoutMasterId r:id="rId91"/>
  </p:handout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345" r:id="rId27"/>
    <p:sldId id="344" r:id="rId28"/>
    <p:sldId id="304" r:id="rId29"/>
    <p:sldId id="305" r:id="rId30"/>
    <p:sldId id="306" r:id="rId31"/>
    <p:sldId id="307" r:id="rId32"/>
    <p:sldId id="308" r:id="rId33"/>
    <p:sldId id="309" r:id="rId34"/>
    <p:sldId id="310" r:id="rId35"/>
    <p:sldId id="311" r:id="rId36"/>
    <p:sldId id="312" r:id="rId37"/>
    <p:sldId id="313" r:id="rId38"/>
    <p:sldId id="314" r:id="rId39"/>
    <p:sldId id="315" r:id="rId40"/>
    <p:sldId id="316" r:id="rId41"/>
    <p:sldId id="317" r:id="rId42"/>
    <p:sldId id="318" r:id="rId43"/>
    <p:sldId id="319" r:id="rId44"/>
    <p:sldId id="320" r:id="rId45"/>
    <p:sldId id="321" r:id="rId46"/>
    <p:sldId id="322" r:id="rId47"/>
    <p:sldId id="323" r:id="rId48"/>
    <p:sldId id="324" r:id="rId49"/>
    <p:sldId id="325" r:id="rId50"/>
    <p:sldId id="326" r:id="rId51"/>
    <p:sldId id="327" r:id="rId52"/>
    <p:sldId id="328" r:id="rId53"/>
    <p:sldId id="329" r:id="rId54"/>
    <p:sldId id="330" r:id="rId55"/>
    <p:sldId id="331" r:id="rId56"/>
    <p:sldId id="332" r:id="rId57"/>
    <p:sldId id="333" r:id="rId58"/>
    <p:sldId id="334" r:id="rId59"/>
    <p:sldId id="335" r:id="rId60"/>
    <p:sldId id="336" r:id="rId61"/>
    <p:sldId id="337" r:id="rId62"/>
    <p:sldId id="338" r:id="rId63"/>
    <p:sldId id="339" r:id="rId64"/>
    <p:sldId id="340" r:id="rId65"/>
    <p:sldId id="341" r:id="rId66"/>
    <p:sldId id="342" r:id="rId67"/>
    <p:sldId id="343" r:id="rId68"/>
    <p:sldId id="258" r:id="rId69"/>
    <p:sldId id="346" r:id="rId70"/>
    <p:sldId id="347" r:id="rId71"/>
    <p:sldId id="259" r:id="rId72"/>
    <p:sldId id="277" r:id="rId73"/>
    <p:sldId id="261" r:id="rId74"/>
    <p:sldId id="274" r:id="rId75"/>
    <p:sldId id="276" r:id="rId76"/>
    <p:sldId id="275" r:id="rId77"/>
    <p:sldId id="264" r:id="rId78"/>
    <p:sldId id="265" r:id="rId79"/>
    <p:sldId id="266" r:id="rId80"/>
    <p:sldId id="267" r:id="rId81"/>
    <p:sldId id="268" r:id="rId82"/>
    <p:sldId id="278" r:id="rId83"/>
    <p:sldId id="269" r:id="rId84"/>
    <p:sldId id="270" r:id="rId85"/>
    <p:sldId id="271" r:id="rId86"/>
    <p:sldId id="272" r:id="rId87"/>
    <p:sldId id="273" r:id="rId88"/>
    <p:sldId id="279" r:id="rId89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vr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0" autoAdjust="0"/>
    <p:restoredTop sz="94605" autoAdjust="0"/>
  </p:normalViewPr>
  <p:slideViewPr>
    <p:cSldViewPr>
      <p:cViewPr varScale="1">
        <p:scale>
          <a:sx n="66" d="100"/>
          <a:sy n="66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866"/>
    </p:cViewPr>
  </p:sorterViewPr>
  <p:notesViewPr>
    <p:cSldViewPr>
      <p:cViewPr varScale="1">
        <p:scale>
          <a:sx n="38" d="100"/>
          <a:sy n="38" d="100"/>
        </p:scale>
        <p:origin x="-2376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notesMaster" Target="notesMasters/notesMaster1.xml"/><Relationship Id="rId95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handoutMaster" Target="handoutMasters/handoutMaster1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2171D0-81C2-445D-A383-CA9C7ACCFD2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2421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58233-0214-493F-8BD9-9D648845E63E}" type="datetimeFigureOut">
              <a:rPr lang="es-AR" smtClean="0"/>
              <a:pPr/>
              <a:t>01/11/2019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8F5E2-618A-4481-85BE-609F4BEEE02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28722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A2C50-FEEF-469A-9DA5-EA7D32705508}" type="datetime1">
              <a:rPr lang="es-AR" smtClean="0"/>
              <a:pPr/>
              <a:t>01/11/2019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27AA-88A2-437B-8FE8-1D4D81CE8675}" type="datetime1">
              <a:rPr lang="es-AR" smtClean="0"/>
              <a:pPr/>
              <a:t>01/11/2019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73B6-4D81-41E3-91A7-7896F5ACD748}" type="datetime1">
              <a:rPr lang="es-AR" smtClean="0"/>
              <a:pPr/>
              <a:t>01/11/2019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7F34-E5A9-416A-97E2-4CB4269CB413}" type="datetime1">
              <a:rPr lang="es-AR" smtClean="0"/>
              <a:pPr/>
              <a:t>01/11/2019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2B6A-BC7D-4903-A8B7-17018B70C250}" type="datetime1">
              <a:rPr lang="es-AR" smtClean="0"/>
              <a:pPr/>
              <a:t>01/11/2019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581D-F803-4056-985D-4F9CCF8C47AF}" type="datetime1">
              <a:rPr lang="es-AR" smtClean="0"/>
              <a:pPr/>
              <a:t>01/11/2019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BB73-BEF7-4D9B-8DB3-3DD893C02EC9}" type="datetime1">
              <a:rPr lang="es-AR" smtClean="0"/>
              <a:pPr/>
              <a:t>01/11/2019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E925-E9FF-4AA2-9F54-C2EBB8D74666}" type="datetime1">
              <a:rPr lang="es-AR" smtClean="0"/>
              <a:pPr/>
              <a:t>01/11/2019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9D31-C5DA-42EE-B370-19BD69A84659}" type="datetime1">
              <a:rPr lang="es-AR" smtClean="0"/>
              <a:pPr/>
              <a:t>01/11/2019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7644-4D5A-4347-909A-C62BA132CD2F}" type="datetime1">
              <a:rPr lang="es-AR" smtClean="0"/>
              <a:pPr/>
              <a:t>01/11/2019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B4935-819B-4B78-B03A-9FB5442EBD33}" type="datetime1">
              <a:rPr lang="es-AR" smtClean="0"/>
              <a:pPr/>
              <a:t>01/11/2019</a:t>
            </a:fld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447CA69-5868-440C-B02A-50481068E65D}" type="datetime1">
              <a:rPr lang="es-AR" smtClean="0"/>
              <a:pPr/>
              <a:t>01/11/2019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2492896"/>
            <a:ext cx="7488832" cy="2593975"/>
          </a:xfrm>
        </p:spPr>
        <p:txBody>
          <a:bodyPr/>
          <a:lstStyle/>
          <a:p>
            <a:r>
              <a:rPr lang="en-US" sz="4400" b="1" dirty="0" err="1">
                <a:solidFill>
                  <a:srgbClr val="002060"/>
                </a:solidFill>
                <a:latin typeface="Bookman Old Style" pitchFamily="18" charset="0"/>
              </a:rPr>
              <a:t>Introducción</a:t>
            </a:r>
            <a: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  <a:t> a la </a:t>
            </a:r>
            <a:r>
              <a:rPr lang="en-US" sz="4400" b="1" dirty="0" err="1">
                <a:solidFill>
                  <a:srgbClr val="002060"/>
                </a:solidFill>
                <a:latin typeface="Bookman Old Style" pitchFamily="18" charset="0"/>
              </a:rPr>
              <a:t>Programación</a:t>
            </a:r>
            <a: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Bookman Old Style" pitchFamily="18" charset="0"/>
              </a:rPr>
              <a:t>Orientada</a:t>
            </a:r>
            <a: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  <a:t> a </a:t>
            </a:r>
            <a:r>
              <a:rPr lang="en-US" sz="4400" b="1" dirty="0" err="1" smtClean="0">
                <a:solidFill>
                  <a:srgbClr val="002060"/>
                </a:solidFill>
                <a:latin typeface="Bookman Old Style" pitchFamily="18" charset="0"/>
              </a:rPr>
              <a:t>Objetos</a:t>
            </a:r>
            <a:r>
              <a:rPr lang="en-US" sz="44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en-US" sz="36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en-US" sz="3600" dirty="0" smtClean="0">
                <a:solidFill>
                  <a:srgbClr val="002060"/>
                </a:solidFill>
                <a:latin typeface="Bookman Old Style" pitchFamily="18" charset="0"/>
              </a:rPr>
              <a:t>Sonia Rueda </a:t>
            </a:r>
            <a:r>
              <a:rPr lang="en-US" sz="3600" b="1" dirty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en-US" sz="3600" b="1" dirty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Encapsulamiento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y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Abstracción</a:t>
            </a:r>
            <a:r>
              <a:rPr lang="en-US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/>
            </a:r>
            <a:br>
              <a:rPr lang="en-US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</a:br>
            <a:endParaRPr lang="es-AR" sz="4400" dirty="0">
              <a:solidFill>
                <a:srgbClr val="00206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5085184"/>
            <a:ext cx="6461760" cy="1066800"/>
          </a:xfrm>
        </p:spPr>
        <p:txBody>
          <a:bodyPr>
            <a:noAutofit/>
          </a:bodyPr>
          <a:lstStyle/>
          <a:p>
            <a:pPr algn="ctr">
              <a:lnSpc>
                <a:spcPct val="70000"/>
              </a:lnSpc>
              <a:buClrTx/>
            </a:pPr>
            <a:r>
              <a:rPr lang="en-US" altLang="es-AR" sz="2400" dirty="0" err="1">
                <a:solidFill>
                  <a:srgbClr val="002060"/>
                </a:solidFill>
                <a:latin typeface="Lucida Sans Unicode" pitchFamily="34" charset="0"/>
              </a:rPr>
              <a:t>Departamento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 de </a:t>
            </a:r>
            <a:r>
              <a:rPr lang="en-US" altLang="es-AR" sz="2400" dirty="0" err="1">
                <a:solidFill>
                  <a:srgbClr val="002060"/>
                </a:solidFill>
                <a:latin typeface="Lucida Sans Unicode" pitchFamily="34" charset="0"/>
              </a:rPr>
              <a:t>Ciencias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 e </a:t>
            </a:r>
            <a:r>
              <a:rPr lang="en-US" altLang="es-AR" sz="2400" dirty="0" err="1">
                <a:solidFill>
                  <a:srgbClr val="002060"/>
                </a:solidFill>
                <a:latin typeface="Lucida Sans Unicode" pitchFamily="34" charset="0"/>
              </a:rPr>
              <a:t>Ingeniería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 </a:t>
            </a:r>
          </a:p>
          <a:p>
            <a:pPr algn="ctr">
              <a:lnSpc>
                <a:spcPct val="70000"/>
              </a:lnSpc>
              <a:buClrTx/>
            </a:pP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de la </a:t>
            </a:r>
            <a:r>
              <a:rPr lang="en-US" altLang="es-AR" sz="2400" dirty="0" err="1">
                <a:solidFill>
                  <a:srgbClr val="002060"/>
                </a:solidFill>
                <a:latin typeface="Lucida Sans Unicode" pitchFamily="34" charset="0"/>
              </a:rPr>
              <a:t>Computación</a:t>
            </a:r>
            <a:endParaRPr lang="en-US" altLang="es-AR" sz="2400" dirty="0">
              <a:solidFill>
                <a:srgbClr val="002060"/>
              </a:solidFill>
              <a:latin typeface="Lucida Sans Unicode" pitchFamily="34" charset="0"/>
            </a:endParaRPr>
          </a:p>
          <a:p>
            <a:pPr algn="ctr">
              <a:lnSpc>
                <a:spcPct val="70000"/>
              </a:lnSpc>
              <a:buClrTx/>
            </a:pPr>
            <a:endParaRPr lang="en-US" altLang="es-AR" sz="2400" dirty="0">
              <a:solidFill>
                <a:srgbClr val="002060"/>
              </a:solidFill>
              <a:latin typeface="Lucida Sans Unicode" pitchFamily="34" charset="0"/>
            </a:endParaRPr>
          </a:p>
          <a:p>
            <a:pPr algn="ctr">
              <a:lnSpc>
                <a:spcPct val="30000"/>
              </a:lnSpc>
              <a:spcBef>
                <a:spcPct val="50000"/>
              </a:spcBef>
              <a:buClrTx/>
            </a:pPr>
            <a:r>
              <a:rPr lang="en-US" altLang="es-AR" sz="2400" b="1" dirty="0">
                <a:solidFill>
                  <a:srgbClr val="002060"/>
                </a:solidFill>
                <a:latin typeface="Lucida Sans Unicode" pitchFamily="34" charset="0"/>
              </a:rPr>
              <a:t>U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NIVERSIDAD </a:t>
            </a:r>
            <a:r>
              <a:rPr lang="en-US" altLang="es-AR" sz="2400" b="1" dirty="0">
                <a:solidFill>
                  <a:srgbClr val="002060"/>
                </a:solidFill>
                <a:latin typeface="Lucida Sans Unicode" pitchFamily="34" charset="0"/>
              </a:rPr>
              <a:t>N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ACIONAL DEL </a:t>
            </a:r>
            <a:r>
              <a:rPr lang="en-US" altLang="es-AR" sz="2400" b="1" dirty="0">
                <a:solidFill>
                  <a:srgbClr val="002060"/>
                </a:solidFill>
                <a:latin typeface="Lucida Sans Unicode" pitchFamily="34" charset="0"/>
              </a:rPr>
              <a:t>S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UR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  <a:buClrTx/>
            </a:pPr>
            <a:r>
              <a:rPr lang="en-US" altLang="es-AR" sz="2400" b="1" dirty="0" smtClean="0">
                <a:solidFill>
                  <a:srgbClr val="002060"/>
                </a:solidFill>
                <a:latin typeface="Bookman Old Style" pitchFamily="18" charset="0"/>
              </a:rPr>
              <a:t>2019</a:t>
            </a:r>
            <a:endParaRPr lang="en-US" altLang="es-AR" sz="2400" b="1" dirty="0">
              <a:solidFill>
                <a:srgbClr val="002060"/>
              </a:solidFill>
              <a:latin typeface="Bookman Old Style" pitchFamily="18" charset="0"/>
            </a:endParaRPr>
          </a:p>
          <a:p>
            <a:endParaRPr lang="es-AR" sz="2400" dirty="0">
              <a:solidFill>
                <a:srgbClr val="00206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4831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Libreta de Contactos  </a:t>
            </a:r>
            <a:endParaRPr lang="es-AR" sz="3600" b="1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759101"/>
              </p:ext>
            </p:extLst>
          </p:nvPr>
        </p:nvGraphicFramePr>
        <p:xfrm>
          <a:off x="539553" y="2060845"/>
          <a:ext cx="7632846" cy="2343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77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077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086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0863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320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 smtClean="0">
                          <a:effectLst/>
                        </a:rPr>
                        <a:t>Nombre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effectLst/>
                        </a:rPr>
                        <a:t>Número de Móvil</a:t>
                      </a:r>
                      <a:endParaRPr lang="es-A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effectLst/>
                        </a:rPr>
                        <a:t>Número Fijo</a:t>
                      </a:r>
                      <a:endParaRPr lang="es-A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email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dirty="0" err="1" smtClean="0">
                          <a:solidFill>
                            <a:sysClr val="windowText" lastClr="000000"/>
                          </a:solidFill>
                          <a:effectLst/>
                        </a:rPr>
                        <a:t>Davini</a:t>
                      </a:r>
                      <a:r>
                        <a:rPr lang="es-AR" sz="18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Laura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Polo Leo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467544" y="4869160"/>
            <a:ext cx="7848872" cy="127727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AR" sz="2400" dirty="0" smtClean="0"/>
              <a:t>Se agrega ahora un nuevo contacto para </a:t>
            </a:r>
            <a:r>
              <a:rPr lang="es-AR" sz="2400" i="1" dirty="0" smtClean="0"/>
              <a:t>Polo Leo</a:t>
            </a:r>
            <a:r>
              <a:rPr lang="es-AR" sz="2400" dirty="0" smtClean="0"/>
              <a:t>. </a:t>
            </a:r>
          </a:p>
          <a:p>
            <a:pPr>
              <a:spcBef>
                <a:spcPts val="600"/>
              </a:spcBef>
            </a:pPr>
            <a:r>
              <a:rPr lang="es-AR" sz="2400" dirty="0" smtClean="0"/>
              <a:t>Como el </a:t>
            </a:r>
            <a:r>
              <a:rPr lang="es-AR" sz="2400" b="1" dirty="0" smtClean="0"/>
              <a:t>nuevo</a:t>
            </a:r>
            <a:r>
              <a:rPr lang="es-AR" sz="2400" dirty="0" smtClean="0"/>
              <a:t> contacto es </a:t>
            </a:r>
            <a:r>
              <a:rPr lang="es-AR" sz="2400" b="1" dirty="0" smtClean="0"/>
              <a:t>mayor</a:t>
            </a:r>
            <a:r>
              <a:rPr lang="es-AR" sz="2400" dirty="0" smtClean="0"/>
              <a:t> alfabéticamente a </a:t>
            </a:r>
            <a:r>
              <a:rPr lang="es-AR" sz="2400" i="1" dirty="0" err="1" smtClean="0"/>
              <a:t>Davini</a:t>
            </a:r>
            <a:r>
              <a:rPr lang="es-AR" sz="2400" i="1" dirty="0" smtClean="0"/>
              <a:t> Laura</a:t>
            </a:r>
            <a:r>
              <a:rPr lang="es-AR" sz="2400" dirty="0" smtClean="0"/>
              <a:t>, se agrega al final.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51521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Libreta de Contactos  </a:t>
            </a:r>
            <a:endParaRPr lang="es-AR" sz="3600" b="1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372920"/>
              </p:ext>
            </p:extLst>
          </p:nvPr>
        </p:nvGraphicFramePr>
        <p:xfrm>
          <a:off x="539553" y="2060845"/>
          <a:ext cx="7632846" cy="2343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77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077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086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0863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320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 smtClean="0">
                          <a:effectLst/>
                        </a:rPr>
                        <a:t>Nombre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effectLst/>
                        </a:rPr>
                        <a:t>Número de Móvil</a:t>
                      </a:r>
                      <a:endParaRPr lang="es-A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effectLst/>
                        </a:rPr>
                        <a:t>Número Fijo</a:t>
                      </a:r>
                      <a:endParaRPr lang="es-A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email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dirty="0" err="1" smtClean="0">
                          <a:solidFill>
                            <a:sysClr val="windowText" lastClr="000000"/>
                          </a:solidFill>
                          <a:effectLst/>
                        </a:rPr>
                        <a:t>Davini</a:t>
                      </a:r>
                      <a:r>
                        <a:rPr lang="es-AR" sz="18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Laura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smtClean="0">
                          <a:solidFill>
                            <a:sysClr val="windowText" lastClr="000000"/>
                          </a:solidFill>
                          <a:effectLst/>
                        </a:rPr>
                        <a:t>Polo Leo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467544" y="4869160"/>
            <a:ext cx="7848872" cy="164660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AR" sz="2400" dirty="0" smtClean="0"/>
              <a:t>Se agrega ahora un nuevo contacto para </a:t>
            </a:r>
            <a:r>
              <a:rPr lang="es-AR" sz="2400" i="1" dirty="0" err="1" smtClean="0"/>
              <a:t>Avila</a:t>
            </a:r>
            <a:r>
              <a:rPr lang="es-AR" sz="2400" i="1" dirty="0" smtClean="0"/>
              <a:t> Mario</a:t>
            </a:r>
            <a:r>
              <a:rPr lang="es-AR" sz="2400" dirty="0" smtClean="0"/>
              <a:t>. </a:t>
            </a:r>
          </a:p>
          <a:p>
            <a:pPr>
              <a:spcBef>
                <a:spcPts val="600"/>
              </a:spcBef>
            </a:pPr>
            <a:r>
              <a:rPr lang="es-AR" sz="2400" dirty="0" smtClean="0"/>
              <a:t>Como el nuevo contacto es </a:t>
            </a:r>
            <a:r>
              <a:rPr lang="es-AR" sz="2400" b="1" dirty="0" smtClean="0"/>
              <a:t>menor </a:t>
            </a:r>
            <a:r>
              <a:rPr lang="es-AR" sz="2400" dirty="0" smtClean="0"/>
              <a:t>alfabéticamente que  </a:t>
            </a:r>
            <a:r>
              <a:rPr lang="es-AR" sz="2400" i="1" dirty="0" err="1" smtClean="0"/>
              <a:t>Davini</a:t>
            </a:r>
            <a:r>
              <a:rPr lang="es-AR" sz="2400" i="1" dirty="0" smtClean="0"/>
              <a:t> Laura</a:t>
            </a:r>
            <a:r>
              <a:rPr lang="es-AR" sz="2400" dirty="0" smtClean="0"/>
              <a:t>, se agrega al principio, </a:t>
            </a:r>
            <a:r>
              <a:rPr lang="es-AR" sz="2400" i="1" u="sng" dirty="0" smtClean="0"/>
              <a:t>arrastrando</a:t>
            </a:r>
            <a:r>
              <a:rPr lang="es-AR" sz="2400" dirty="0" smtClean="0"/>
              <a:t> los que siguen una posición </a:t>
            </a:r>
            <a:r>
              <a:rPr lang="es-AR" sz="2400" i="1" dirty="0" smtClean="0"/>
              <a:t>hacia abajo</a:t>
            </a:r>
            <a:r>
              <a:rPr lang="es-AR" sz="2400" dirty="0" smtClean="0"/>
              <a:t>. </a:t>
            </a:r>
          </a:p>
        </p:txBody>
      </p:sp>
      <p:sp>
        <p:nvSpPr>
          <p:cNvPr id="2" name="1 Flecha curvada hacia la derecha"/>
          <p:cNvSpPr/>
          <p:nvPr/>
        </p:nvSpPr>
        <p:spPr>
          <a:xfrm>
            <a:off x="359532" y="2924944"/>
            <a:ext cx="216024" cy="5040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647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Libreta de Contactos  </a:t>
            </a:r>
            <a:endParaRPr lang="es-AR" sz="3600" b="1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165756"/>
              </p:ext>
            </p:extLst>
          </p:nvPr>
        </p:nvGraphicFramePr>
        <p:xfrm>
          <a:off x="539553" y="2060845"/>
          <a:ext cx="7632846" cy="2343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77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077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086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0863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320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 smtClean="0">
                          <a:effectLst/>
                        </a:rPr>
                        <a:t>Nombre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effectLst/>
                        </a:rPr>
                        <a:t>Número de Móvil</a:t>
                      </a:r>
                      <a:endParaRPr lang="es-A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effectLst/>
                        </a:rPr>
                        <a:t>Número Fijo</a:t>
                      </a:r>
                      <a:endParaRPr lang="es-A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email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dirty="0" err="1" smtClean="0">
                          <a:solidFill>
                            <a:sysClr val="windowText" lastClr="000000"/>
                          </a:solidFill>
                          <a:effectLst/>
                        </a:rPr>
                        <a:t>Davini</a:t>
                      </a:r>
                      <a:r>
                        <a:rPr lang="es-AR" sz="18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Laura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smtClean="0">
                          <a:solidFill>
                            <a:sysClr val="windowText" lastClr="000000"/>
                          </a:solidFill>
                          <a:effectLst/>
                        </a:rPr>
                        <a:t>Polo Leo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smtClean="0">
                          <a:solidFill>
                            <a:sysClr val="windowText" lastClr="000000"/>
                          </a:solidFill>
                          <a:effectLst/>
                        </a:rPr>
                        <a:t>Polo Leo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1 Flecha curvada hacia la derecha"/>
          <p:cNvSpPr/>
          <p:nvPr/>
        </p:nvSpPr>
        <p:spPr>
          <a:xfrm>
            <a:off x="359532" y="2924944"/>
            <a:ext cx="216024" cy="5040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56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Libreta de Contactos  </a:t>
            </a:r>
            <a:endParaRPr lang="es-AR" sz="3600" b="1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927107"/>
              </p:ext>
            </p:extLst>
          </p:nvPr>
        </p:nvGraphicFramePr>
        <p:xfrm>
          <a:off x="539553" y="2060845"/>
          <a:ext cx="7632846" cy="2343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77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077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086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0863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320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 smtClean="0">
                          <a:effectLst/>
                        </a:rPr>
                        <a:t>Nombre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effectLst/>
                        </a:rPr>
                        <a:t>Número de Móvil</a:t>
                      </a:r>
                      <a:endParaRPr lang="es-A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effectLst/>
                        </a:rPr>
                        <a:t>Número Fijo</a:t>
                      </a:r>
                      <a:endParaRPr lang="es-A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email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dirty="0" err="1" smtClean="0">
                          <a:solidFill>
                            <a:sysClr val="windowText" lastClr="000000"/>
                          </a:solidFill>
                          <a:effectLst/>
                        </a:rPr>
                        <a:t>Davini</a:t>
                      </a:r>
                      <a:r>
                        <a:rPr lang="es-AR" sz="18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Laura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smtClean="0">
                          <a:solidFill>
                            <a:sysClr val="windowText" lastClr="000000"/>
                          </a:solidFill>
                          <a:effectLst/>
                        </a:rPr>
                        <a:t>Polo Leo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smtClean="0">
                          <a:solidFill>
                            <a:sysClr val="windowText" lastClr="000000"/>
                          </a:solidFill>
                          <a:effectLst/>
                        </a:rPr>
                        <a:t>Polo Leo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1 Flecha curvada hacia la derecha"/>
          <p:cNvSpPr/>
          <p:nvPr/>
        </p:nvSpPr>
        <p:spPr>
          <a:xfrm>
            <a:off x="371610" y="2515447"/>
            <a:ext cx="216024" cy="5040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95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Libreta de Contactos  </a:t>
            </a:r>
            <a:endParaRPr lang="es-AR" sz="3600" b="1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650906"/>
              </p:ext>
            </p:extLst>
          </p:nvPr>
        </p:nvGraphicFramePr>
        <p:xfrm>
          <a:off x="539553" y="2060845"/>
          <a:ext cx="7632846" cy="2343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77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077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086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0863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320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 smtClean="0">
                          <a:effectLst/>
                        </a:rPr>
                        <a:t>Nombre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effectLst/>
                        </a:rPr>
                        <a:t>Número de Móvil</a:t>
                      </a:r>
                      <a:endParaRPr lang="es-A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effectLst/>
                        </a:rPr>
                        <a:t>Número Fijo</a:t>
                      </a:r>
                      <a:endParaRPr lang="es-A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email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dirty="0" err="1" smtClean="0">
                          <a:solidFill>
                            <a:sysClr val="windowText" lastClr="000000"/>
                          </a:solidFill>
                          <a:effectLst/>
                        </a:rPr>
                        <a:t>Davini</a:t>
                      </a:r>
                      <a:r>
                        <a:rPr lang="es-AR" sz="18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Laura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dirty="0" err="1" smtClean="0">
                          <a:solidFill>
                            <a:sysClr val="windowText" lastClr="000000"/>
                          </a:solidFill>
                          <a:effectLst/>
                        </a:rPr>
                        <a:t>Davini</a:t>
                      </a:r>
                      <a:r>
                        <a:rPr lang="es-AR" sz="18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Laura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smtClean="0">
                          <a:solidFill>
                            <a:sysClr val="windowText" lastClr="000000"/>
                          </a:solidFill>
                          <a:effectLst/>
                        </a:rPr>
                        <a:t>Polo Leo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1 Flecha curvada hacia la derecha"/>
          <p:cNvSpPr/>
          <p:nvPr/>
        </p:nvSpPr>
        <p:spPr>
          <a:xfrm>
            <a:off x="371610" y="2515447"/>
            <a:ext cx="216024" cy="5040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34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Libreta de Contactos  </a:t>
            </a:r>
            <a:endParaRPr lang="es-AR" sz="3600" b="1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597317"/>
              </p:ext>
            </p:extLst>
          </p:nvPr>
        </p:nvGraphicFramePr>
        <p:xfrm>
          <a:off x="539553" y="2060845"/>
          <a:ext cx="7632846" cy="2343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77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077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086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0863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320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 smtClean="0">
                          <a:effectLst/>
                        </a:rPr>
                        <a:t>Nombre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effectLst/>
                        </a:rPr>
                        <a:t>Número de Móvil</a:t>
                      </a:r>
                      <a:endParaRPr lang="es-A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effectLst/>
                        </a:rPr>
                        <a:t>Número Fijo</a:t>
                      </a:r>
                      <a:endParaRPr lang="es-A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email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dirty="0" err="1" smtClean="0">
                          <a:solidFill>
                            <a:sysClr val="windowText" lastClr="000000"/>
                          </a:solidFill>
                          <a:effectLst/>
                        </a:rPr>
                        <a:t>Avila</a:t>
                      </a:r>
                      <a:r>
                        <a:rPr lang="es-AR" sz="18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Mario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dirty="0" err="1" smtClean="0">
                          <a:solidFill>
                            <a:sysClr val="windowText" lastClr="000000"/>
                          </a:solidFill>
                          <a:effectLst/>
                        </a:rPr>
                        <a:t>Davini</a:t>
                      </a:r>
                      <a:r>
                        <a:rPr lang="es-AR" sz="18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Laura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smtClean="0">
                          <a:solidFill>
                            <a:sysClr val="windowText" lastClr="000000"/>
                          </a:solidFill>
                          <a:effectLst/>
                        </a:rPr>
                        <a:t>Polo Leo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467544" y="4869160"/>
            <a:ext cx="7848872" cy="164660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AR" sz="2400" dirty="0" smtClean="0"/>
              <a:t>Se agrega ahora un </a:t>
            </a:r>
            <a:r>
              <a:rPr lang="es-AR" sz="2400" b="1" dirty="0" smtClean="0"/>
              <a:t>nuevo</a:t>
            </a:r>
            <a:r>
              <a:rPr lang="es-AR" sz="2400" dirty="0" smtClean="0"/>
              <a:t> contacto para </a:t>
            </a:r>
            <a:r>
              <a:rPr lang="es-AR" sz="2400" i="1" dirty="0" smtClean="0"/>
              <a:t>Parodi Mario</a:t>
            </a:r>
            <a:r>
              <a:rPr lang="es-AR" sz="2400" dirty="0" smtClean="0"/>
              <a:t>. </a:t>
            </a:r>
          </a:p>
          <a:p>
            <a:pPr>
              <a:spcBef>
                <a:spcPts val="600"/>
              </a:spcBef>
            </a:pPr>
            <a:r>
              <a:rPr lang="es-AR" sz="2400" dirty="0" smtClean="0"/>
              <a:t>Como el nuevo contacto es </a:t>
            </a:r>
            <a:r>
              <a:rPr lang="es-AR" sz="2400" b="1" dirty="0" smtClean="0"/>
              <a:t>menor </a:t>
            </a:r>
            <a:r>
              <a:rPr lang="es-AR" sz="2400" dirty="0" smtClean="0"/>
              <a:t>alfabéticamente que  </a:t>
            </a:r>
            <a:r>
              <a:rPr lang="es-AR" sz="2400" i="1" dirty="0" smtClean="0"/>
              <a:t>Polo Leo</a:t>
            </a:r>
            <a:r>
              <a:rPr lang="es-AR" sz="2400" dirty="0" smtClean="0"/>
              <a:t>, se agrega en la posición de este contacto, </a:t>
            </a:r>
            <a:r>
              <a:rPr lang="es-AR" sz="2400" i="1" u="sng" dirty="0" smtClean="0"/>
              <a:t>arrastrando</a:t>
            </a:r>
            <a:r>
              <a:rPr lang="es-AR" sz="2400" dirty="0" smtClean="0"/>
              <a:t> a </a:t>
            </a:r>
            <a:r>
              <a:rPr lang="es-AR" sz="2400" i="1" dirty="0" smtClean="0"/>
              <a:t>Polo Leo</a:t>
            </a:r>
          </a:p>
        </p:txBody>
      </p:sp>
    </p:spTree>
    <p:extLst>
      <p:ext uri="{BB962C8B-B14F-4D97-AF65-F5344CB8AC3E}">
        <p14:creationId xmlns:p14="http://schemas.microsoft.com/office/powerpoint/2010/main" val="2682086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Libreta de Contactos  </a:t>
            </a:r>
            <a:endParaRPr lang="es-AR" sz="3600" b="1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802396"/>
              </p:ext>
            </p:extLst>
          </p:nvPr>
        </p:nvGraphicFramePr>
        <p:xfrm>
          <a:off x="539553" y="2060845"/>
          <a:ext cx="7632846" cy="2343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77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077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086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0863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320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 smtClean="0">
                          <a:effectLst/>
                        </a:rPr>
                        <a:t>Nombre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effectLst/>
                        </a:rPr>
                        <a:t>Número de Móvil</a:t>
                      </a:r>
                      <a:endParaRPr lang="es-A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effectLst/>
                        </a:rPr>
                        <a:t>Número Fijo</a:t>
                      </a:r>
                      <a:endParaRPr lang="es-A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email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dirty="0" err="1" smtClean="0">
                          <a:solidFill>
                            <a:sysClr val="windowText" lastClr="000000"/>
                          </a:solidFill>
                          <a:effectLst/>
                        </a:rPr>
                        <a:t>Avila</a:t>
                      </a:r>
                      <a:r>
                        <a:rPr lang="es-AR" sz="18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Mario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dirty="0" err="1" smtClean="0">
                          <a:solidFill>
                            <a:sysClr val="windowText" lastClr="000000"/>
                          </a:solidFill>
                          <a:effectLst/>
                        </a:rPr>
                        <a:t>Davini</a:t>
                      </a:r>
                      <a:r>
                        <a:rPr lang="es-AR" sz="18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Laura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Polo Leo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r>
                        <a:rPr kumimoji="0" lang="es-A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Polo Leo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5 Flecha curvada hacia la derecha"/>
          <p:cNvSpPr/>
          <p:nvPr/>
        </p:nvSpPr>
        <p:spPr>
          <a:xfrm>
            <a:off x="323528" y="3212976"/>
            <a:ext cx="216024" cy="5040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Libreta de Contactos  </a:t>
            </a:r>
            <a:endParaRPr lang="es-AR" sz="3600" b="1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812319"/>
              </p:ext>
            </p:extLst>
          </p:nvPr>
        </p:nvGraphicFramePr>
        <p:xfrm>
          <a:off x="539553" y="2060845"/>
          <a:ext cx="7632846" cy="2343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77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077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086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0863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320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 smtClean="0">
                          <a:effectLst/>
                        </a:rPr>
                        <a:t>Nombre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effectLst/>
                        </a:rPr>
                        <a:t>Número de Móvil</a:t>
                      </a:r>
                      <a:endParaRPr lang="es-A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effectLst/>
                        </a:rPr>
                        <a:t>Número Fijo</a:t>
                      </a:r>
                      <a:endParaRPr lang="es-A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email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dirty="0" err="1" smtClean="0">
                          <a:solidFill>
                            <a:sysClr val="windowText" lastClr="000000"/>
                          </a:solidFill>
                          <a:effectLst/>
                        </a:rPr>
                        <a:t>Avila</a:t>
                      </a:r>
                      <a:r>
                        <a:rPr lang="es-AR" sz="1800" smtClean="0">
                          <a:solidFill>
                            <a:sysClr val="windowText" lastClr="000000"/>
                          </a:solidFill>
                          <a:effectLst/>
                        </a:rPr>
                        <a:t> Mario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dirty="0" err="1" smtClean="0">
                          <a:solidFill>
                            <a:sysClr val="windowText" lastClr="000000"/>
                          </a:solidFill>
                          <a:effectLst/>
                        </a:rPr>
                        <a:t>Davini</a:t>
                      </a:r>
                      <a:r>
                        <a:rPr lang="es-AR" sz="18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Laura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Parodi Mario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Polo Leo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467544" y="4869160"/>
            <a:ext cx="7848872" cy="127727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AR" sz="2400" dirty="0" smtClean="0"/>
              <a:t>Se agrega ahora un </a:t>
            </a:r>
            <a:r>
              <a:rPr lang="es-AR" sz="2400" b="1" dirty="0" smtClean="0"/>
              <a:t>nuevo</a:t>
            </a:r>
            <a:r>
              <a:rPr lang="es-AR" sz="2400" dirty="0" smtClean="0"/>
              <a:t> contacto para </a:t>
            </a:r>
            <a:r>
              <a:rPr lang="es-AR" sz="2400" i="1" dirty="0" smtClean="0"/>
              <a:t>Ramos Marisa</a:t>
            </a:r>
            <a:r>
              <a:rPr lang="es-AR" sz="2400" dirty="0" smtClean="0"/>
              <a:t>. </a:t>
            </a:r>
          </a:p>
          <a:p>
            <a:pPr>
              <a:spcBef>
                <a:spcPts val="600"/>
              </a:spcBef>
            </a:pPr>
            <a:r>
              <a:rPr lang="es-AR" sz="2400" dirty="0" smtClean="0"/>
              <a:t>Como el nuevo contacto es </a:t>
            </a:r>
            <a:r>
              <a:rPr lang="es-AR" sz="2400" b="1" dirty="0" smtClean="0"/>
              <a:t>mayor </a:t>
            </a:r>
            <a:r>
              <a:rPr lang="es-AR" sz="2400" dirty="0" smtClean="0"/>
              <a:t>alfabéticamente que el último contacto, se agrega al final</a:t>
            </a:r>
            <a:endParaRPr lang="es-AR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275193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Libreta de Contactos  </a:t>
            </a:r>
            <a:endParaRPr lang="es-AR" sz="3600" b="1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537098"/>
              </p:ext>
            </p:extLst>
          </p:nvPr>
        </p:nvGraphicFramePr>
        <p:xfrm>
          <a:off x="539553" y="2060845"/>
          <a:ext cx="7632846" cy="2343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77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077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086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0863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320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 smtClean="0">
                          <a:effectLst/>
                        </a:rPr>
                        <a:t>Nombre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effectLst/>
                        </a:rPr>
                        <a:t>Número de Móvil</a:t>
                      </a:r>
                      <a:endParaRPr lang="es-A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effectLst/>
                        </a:rPr>
                        <a:t>Número Fijo</a:t>
                      </a:r>
                      <a:endParaRPr lang="es-A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email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dirty="0" err="1" smtClean="0">
                          <a:solidFill>
                            <a:sysClr val="windowText" lastClr="000000"/>
                          </a:solidFill>
                          <a:effectLst/>
                        </a:rPr>
                        <a:t>Avila</a:t>
                      </a:r>
                      <a:r>
                        <a:rPr lang="es-AR" sz="1800" smtClean="0">
                          <a:solidFill>
                            <a:sysClr val="windowText" lastClr="000000"/>
                          </a:solidFill>
                          <a:effectLst/>
                        </a:rPr>
                        <a:t> Mario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dirty="0" err="1" smtClean="0">
                          <a:solidFill>
                            <a:sysClr val="windowText" lastClr="000000"/>
                          </a:solidFill>
                          <a:effectLst/>
                        </a:rPr>
                        <a:t>Davini</a:t>
                      </a:r>
                      <a:r>
                        <a:rPr lang="es-AR" sz="18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Laura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smtClean="0">
                          <a:solidFill>
                            <a:sysClr val="windowText" lastClr="000000"/>
                          </a:solidFill>
                          <a:effectLst/>
                        </a:rPr>
                        <a:t>Parodi Mario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Polo Leo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Ramos Marisa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467544" y="4869160"/>
            <a:ext cx="7848872" cy="164660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AR" sz="2400" dirty="0" smtClean="0"/>
              <a:t>Se agrega ahora un nuevo </a:t>
            </a:r>
            <a:r>
              <a:rPr lang="es-AR" sz="2400" b="1" dirty="0" smtClean="0"/>
              <a:t>contacto</a:t>
            </a:r>
            <a:r>
              <a:rPr lang="es-AR" sz="2400" dirty="0" smtClean="0"/>
              <a:t> para </a:t>
            </a:r>
            <a:r>
              <a:rPr lang="es-AR" sz="2400" i="1" dirty="0" smtClean="0"/>
              <a:t>Castro Luis</a:t>
            </a:r>
            <a:r>
              <a:rPr lang="es-AR" sz="2400" dirty="0" smtClean="0"/>
              <a:t>. </a:t>
            </a:r>
          </a:p>
          <a:p>
            <a:pPr>
              <a:spcBef>
                <a:spcPts val="600"/>
              </a:spcBef>
            </a:pPr>
            <a:r>
              <a:rPr lang="es-AR" sz="2400" dirty="0" smtClean="0"/>
              <a:t>Como el nuevo contacto es </a:t>
            </a:r>
            <a:r>
              <a:rPr lang="es-AR" sz="2400" b="1" dirty="0" smtClean="0"/>
              <a:t>menor </a:t>
            </a:r>
            <a:r>
              <a:rPr lang="es-AR" sz="2400" dirty="0" smtClean="0"/>
              <a:t>alfabéticamente que </a:t>
            </a:r>
            <a:r>
              <a:rPr lang="es-AR" sz="2400" i="1" dirty="0" err="1" smtClean="0"/>
              <a:t>Davini</a:t>
            </a:r>
            <a:r>
              <a:rPr lang="es-AR" sz="2400" i="1" dirty="0" smtClean="0"/>
              <a:t> Laura </a:t>
            </a:r>
            <a:r>
              <a:rPr lang="es-AR" sz="2400" dirty="0" smtClean="0"/>
              <a:t>se arrastran todos los contactos a partir de </a:t>
            </a:r>
            <a:r>
              <a:rPr lang="es-AR" sz="2400" i="1" dirty="0" err="1" smtClean="0"/>
              <a:t>Davini</a:t>
            </a:r>
            <a:r>
              <a:rPr lang="es-AR" sz="2400" i="1" dirty="0" smtClean="0"/>
              <a:t> Laura</a:t>
            </a:r>
            <a:r>
              <a:rPr lang="es-AR" sz="2400" dirty="0" smtClean="0"/>
              <a:t>. </a:t>
            </a:r>
            <a:endParaRPr lang="es-AR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97241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Libreta de Contactos  </a:t>
            </a:r>
            <a:endParaRPr lang="es-AR" sz="3600" b="1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060686"/>
              </p:ext>
            </p:extLst>
          </p:nvPr>
        </p:nvGraphicFramePr>
        <p:xfrm>
          <a:off x="539553" y="2060845"/>
          <a:ext cx="7632846" cy="2343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77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077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086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0863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320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 smtClean="0">
                          <a:effectLst/>
                        </a:rPr>
                        <a:t>Nombre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effectLst/>
                        </a:rPr>
                        <a:t>Número de Móvil</a:t>
                      </a:r>
                      <a:endParaRPr lang="es-A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effectLst/>
                        </a:rPr>
                        <a:t>Número Fijo</a:t>
                      </a:r>
                      <a:endParaRPr lang="es-A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email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dirty="0" err="1" smtClean="0">
                          <a:solidFill>
                            <a:sysClr val="windowText" lastClr="000000"/>
                          </a:solidFill>
                          <a:effectLst/>
                        </a:rPr>
                        <a:t>Avila</a:t>
                      </a:r>
                      <a:r>
                        <a:rPr lang="es-AR" sz="1800" smtClean="0">
                          <a:solidFill>
                            <a:sysClr val="windowText" lastClr="000000"/>
                          </a:solidFill>
                          <a:effectLst/>
                        </a:rPr>
                        <a:t> Mario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dirty="0" err="1" smtClean="0">
                          <a:solidFill>
                            <a:sysClr val="windowText" lastClr="000000"/>
                          </a:solidFill>
                          <a:effectLst/>
                        </a:rPr>
                        <a:t>Davini</a:t>
                      </a:r>
                      <a:r>
                        <a:rPr lang="es-AR" sz="18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Laura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dirty="0" err="1" smtClean="0">
                          <a:solidFill>
                            <a:sysClr val="windowText" lastClr="000000"/>
                          </a:solidFill>
                          <a:effectLst/>
                        </a:rPr>
                        <a:t>Davini</a:t>
                      </a:r>
                      <a:r>
                        <a:rPr lang="es-AR" sz="18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Laura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smtClean="0">
                          <a:solidFill>
                            <a:sysClr val="windowText" lastClr="000000"/>
                          </a:solidFill>
                          <a:effectLst/>
                        </a:rPr>
                        <a:t>Parodi Mario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Polo Leo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smtClean="0">
                          <a:solidFill>
                            <a:sysClr val="windowText" lastClr="000000"/>
                          </a:solidFill>
                          <a:effectLst/>
                        </a:rPr>
                        <a:t>Ramos Marisa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311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836712"/>
            <a:ext cx="7915718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s-AR" sz="2400" i="1" dirty="0"/>
              <a:t>Una libreta de contactos mantiene el nombre, número de teléfono móvil, número de teléfono fijo y email de un conjunto de personas u organizaciones. </a:t>
            </a:r>
          </a:p>
          <a:p>
            <a:pPr>
              <a:spcBef>
                <a:spcPts val="1200"/>
              </a:spcBef>
            </a:pPr>
            <a:r>
              <a:rPr lang="es-AR" sz="2400" i="1" dirty="0"/>
              <a:t>La clase</a:t>
            </a:r>
            <a:r>
              <a:rPr lang="es-AR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sz="2400" dirty="0" err="1">
                <a:latin typeface="Courier New" pitchFamily="49" charset="0"/>
                <a:cs typeface="Courier New" pitchFamily="49" charset="0"/>
              </a:rPr>
              <a:t>Libreta_Contactos</a:t>
            </a:r>
            <a:r>
              <a:rPr lang="es-AR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sz="2400" i="1" dirty="0"/>
              <a:t>encapsula una colección de elementos de clase </a:t>
            </a:r>
            <a:r>
              <a:rPr lang="es-AR" sz="2400" dirty="0">
                <a:latin typeface="Courier New" pitchFamily="49" charset="0"/>
                <a:cs typeface="Courier New" pitchFamily="49" charset="0"/>
              </a:rPr>
              <a:t>Contacto</a:t>
            </a:r>
            <a:r>
              <a:rPr lang="es-AR" sz="2400" i="1" dirty="0"/>
              <a:t>, representada con un arreglo parcialmente ocupado. </a:t>
            </a:r>
            <a:endParaRPr lang="es-AR" sz="2400" i="1" dirty="0" smtClean="0"/>
          </a:p>
          <a:p>
            <a:pPr>
              <a:spcBef>
                <a:spcPts val="600"/>
              </a:spcBef>
            </a:pPr>
            <a:r>
              <a:rPr lang="es-ES" sz="2400" i="1" dirty="0"/>
              <a:t>La cantidad de componentes del arreglo es fija, la cantidad de componentes ligadas es variable.</a:t>
            </a:r>
          </a:p>
          <a:p>
            <a:pPr>
              <a:spcBef>
                <a:spcPts val="600"/>
              </a:spcBef>
            </a:pPr>
            <a:r>
              <a:rPr lang="es-ES" sz="2400" i="1" dirty="0"/>
              <a:t>Todas las componentes ligadas están en las primeras </a:t>
            </a:r>
            <a:r>
              <a:rPr lang="es-ES" sz="2400" b="1" dirty="0" err="1">
                <a:latin typeface="Courier New" pitchFamily="49" charset="0"/>
                <a:cs typeface="Courier New" pitchFamily="49" charset="0"/>
              </a:rPr>
              <a:t>cant</a:t>
            </a:r>
            <a:r>
              <a:rPr lang="es-ES" sz="2400" i="1" dirty="0"/>
              <a:t> posiciones. </a:t>
            </a:r>
            <a:endParaRPr lang="es-AR" sz="2400" i="1" dirty="0"/>
          </a:p>
          <a:p>
            <a:pPr>
              <a:spcBef>
                <a:spcPts val="1200"/>
              </a:spcBef>
            </a:pPr>
            <a:r>
              <a:rPr lang="es-AR" sz="2400" i="1" dirty="0" smtClean="0"/>
              <a:t>Los </a:t>
            </a:r>
            <a:r>
              <a:rPr lang="es-AR" sz="2400" i="1" dirty="0"/>
              <a:t>elementos se mantienen </a:t>
            </a:r>
            <a:r>
              <a:rPr lang="es-AR" sz="2400" b="1" i="1" dirty="0"/>
              <a:t>ordenados alfabéticamente por </a:t>
            </a:r>
            <a:r>
              <a:rPr lang="es-AR" sz="2400" b="1" i="1" dirty="0" smtClean="0"/>
              <a:t>nombre. </a:t>
            </a:r>
            <a:endParaRPr lang="es-ES" sz="2400" i="1" dirty="0" smtClean="0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Libreta de Contactos 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165931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Libreta de Contactos  </a:t>
            </a:r>
            <a:endParaRPr lang="es-AR" sz="3600" b="1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596704"/>
              </p:ext>
            </p:extLst>
          </p:nvPr>
        </p:nvGraphicFramePr>
        <p:xfrm>
          <a:off x="539553" y="2060845"/>
          <a:ext cx="7632846" cy="2343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77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077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086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0863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320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 smtClean="0">
                          <a:effectLst/>
                        </a:rPr>
                        <a:t>Nombre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effectLst/>
                        </a:rPr>
                        <a:t>Número de Móvil</a:t>
                      </a:r>
                      <a:endParaRPr lang="es-A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effectLst/>
                        </a:rPr>
                        <a:t>Número Fijo</a:t>
                      </a:r>
                      <a:endParaRPr lang="es-A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email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dirty="0" err="1" smtClean="0">
                          <a:solidFill>
                            <a:sysClr val="windowText" lastClr="000000"/>
                          </a:solidFill>
                          <a:effectLst/>
                        </a:rPr>
                        <a:t>Avila</a:t>
                      </a:r>
                      <a:r>
                        <a:rPr lang="es-AR" sz="1800" smtClean="0">
                          <a:solidFill>
                            <a:sysClr val="windowText" lastClr="000000"/>
                          </a:solidFill>
                          <a:effectLst/>
                        </a:rPr>
                        <a:t> Mario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Castro Luis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dirty="0" err="1" smtClean="0">
                          <a:solidFill>
                            <a:sysClr val="windowText" lastClr="000000"/>
                          </a:solidFill>
                          <a:effectLst/>
                        </a:rPr>
                        <a:t>Davini</a:t>
                      </a:r>
                      <a:r>
                        <a:rPr lang="es-AR" sz="18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Laura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smtClean="0">
                          <a:solidFill>
                            <a:sysClr val="windowText" lastClr="000000"/>
                          </a:solidFill>
                          <a:effectLst/>
                        </a:rPr>
                        <a:t>Parodi Mario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Polo Leo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smtClean="0">
                          <a:solidFill>
                            <a:sysClr val="windowText" lastClr="000000"/>
                          </a:solidFill>
                          <a:effectLst/>
                        </a:rPr>
                        <a:t>Ramos Marisa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876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00698" y="1196752"/>
            <a:ext cx="791571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s-AR" sz="2800" dirty="0" smtClean="0"/>
              <a:t>El servicio </a:t>
            </a:r>
            <a:r>
              <a:rPr lang="es-A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nuevo</a:t>
            </a:r>
            <a:r>
              <a:rPr lang="es-AR" sz="2800" dirty="0" smtClean="0"/>
              <a:t> tiene que funcionar considerando varios casos diferentes: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AR" sz="2800" dirty="0" smtClean="0"/>
              <a:t>La libreta está vacía </a:t>
            </a:r>
          </a:p>
          <a:p>
            <a:pPr>
              <a:spcBef>
                <a:spcPts val="1200"/>
              </a:spcBef>
            </a:pPr>
            <a:r>
              <a:rPr lang="es-AR" sz="2800" dirty="0" smtClean="0"/>
              <a:t>el contacto es: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z="2800" dirty="0" smtClean="0"/>
              <a:t>Menor a todos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z="2800" dirty="0" smtClean="0"/>
              <a:t>Mayor a todos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z="2800" dirty="0" smtClean="0"/>
              <a:t>Mayor al primero pero Menor que el último</a:t>
            </a:r>
          </a:p>
          <a:p>
            <a:pPr>
              <a:spcBef>
                <a:spcPts val="1200"/>
              </a:spcBef>
            </a:pPr>
            <a:r>
              <a:rPr lang="es-ES" sz="2800" dirty="0" smtClean="0"/>
              <a:t>Asumimos que la clase cliente controla que la libreta no está llena.</a:t>
            </a:r>
            <a:endParaRPr lang="es-AR" sz="2800" dirty="0" smtClean="0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Libreta de Contactos 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381246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00698" y="1196752"/>
            <a:ext cx="7915718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s-AR" sz="2800" dirty="0" smtClean="0"/>
              <a:t>La </a:t>
            </a:r>
            <a:r>
              <a:rPr lang="es-AR" sz="2800" dirty="0"/>
              <a:t>grilla nos permite visualizar la libreta de contactos de manera abstracta para mostrar cómo se </a:t>
            </a:r>
            <a:r>
              <a:rPr lang="es-AR" sz="2800" dirty="0" smtClean="0"/>
              <a:t>agrega cada </a:t>
            </a:r>
            <a:r>
              <a:rPr lang="es-AR" sz="2800" dirty="0"/>
              <a:t>nuevo </a:t>
            </a:r>
            <a:r>
              <a:rPr lang="es-AR" sz="2800" dirty="0" smtClean="0"/>
              <a:t>contacto en cada caso.  </a:t>
            </a:r>
          </a:p>
          <a:p>
            <a:pPr>
              <a:spcBef>
                <a:spcPts val="1200"/>
              </a:spcBef>
            </a:pPr>
            <a:r>
              <a:rPr lang="es-AR" sz="2800" dirty="0" smtClean="0"/>
              <a:t>El </a:t>
            </a:r>
            <a:r>
              <a:rPr lang="es-AR" sz="2800" dirty="0"/>
              <a:t>diagrama de objetos, que también es una abstracción, es útil para graficar cómo se administra la memoria, pero no es una buena herramienta para diseñar el algoritmo </a:t>
            </a:r>
            <a:r>
              <a:rPr lang="es-A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nuevo</a:t>
            </a:r>
            <a:r>
              <a:rPr lang="es-AR" sz="2800" dirty="0" smtClean="0"/>
              <a:t>. </a:t>
            </a:r>
            <a:endParaRPr lang="es-AR" sz="2800" dirty="0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Libreta de Contactos 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76443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00698" y="980728"/>
            <a:ext cx="7915718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400" dirty="0"/>
              <a:t>Algoritmo </a:t>
            </a:r>
            <a:r>
              <a:rPr lang="es-AR" sz="2400" dirty="0" smtClean="0"/>
              <a:t>nuevo </a:t>
            </a:r>
          </a:p>
          <a:p>
            <a:r>
              <a:rPr lang="es-AR" sz="2400" dirty="0" smtClean="0"/>
              <a:t>DE </a:t>
            </a:r>
            <a:r>
              <a:rPr lang="es-AR" sz="2400" b="1" u="sng" dirty="0" err="1" smtClean="0"/>
              <a:t>nc</a:t>
            </a:r>
            <a:endParaRPr lang="es-AR" sz="2400" dirty="0"/>
          </a:p>
          <a:p>
            <a:r>
              <a:rPr lang="es-AR" sz="2400" dirty="0"/>
              <a:t>   Buscar la </a:t>
            </a:r>
            <a:r>
              <a:rPr lang="es-AR" sz="2400" b="1" u="sng" dirty="0"/>
              <a:t>posición</a:t>
            </a:r>
            <a:r>
              <a:rPr lang="es-AR" sz="2400" dirty="0"/>
              <a:t> del primer elemento mayor </a:t>
            </a:r>
            <a:r>
              <a:rPr lang="es-AR" sz="2400" dirty="0" smtClean="0"/>
              <a:t>a </a:t>
            </a:r>
            <a:r>
              <a:rPr lang="es-AR" sz="2400" b="1" u="sng" dirty="0" err="1" smtClean="0"/>
              <a:t>nc</a:t>
            </a:r>
            <a:endParaRPr lang="es-AR" sz="2400" dirty="0"/>
          </a:p>
          <a:p>
            <a:pPr marL="182563"/>
            <a:r>
              <a:rPr lang="es-AR" sz="2400" dirty="0" smtClean="0"/>
              <a:t>Arrastrar </a:t>
            </a:r>
            <a:r>
              <a:rPr lang="es-AR" sz="2400" dirty="0"/>
              <a:t>todos los elementos </a:t>
            </a:r>
            <a:r>
              <a:rPr lang="es-AR" sz="2400" dirty="0" smtClean="0"/>
              <a:t>a partir de esa </a:t>
            </a:r>
            <a:r>
              <a:rPr lang="es-AR" sz="2400" b="1" u="sng" dirty="0"/>
              <a:t>posición</a:t>
            </a:r>
            <a:r>
              <a:rPr lang="es-AR" sz="2400" dirty="0"/>
              <a:t> </a:t>
            </a:r>
            <a:r>
              <a:rPr lang="es-AR" sz="2400" dirty="0" smtClean="0"/>
              <a:t>           Asignar </a:t>
            </a:r>
            <a:r>
              <a:rPr lang="es-AR" sz="2400" b="1" u="sng" dirty="0" err="1" smtClean="0"/>
              <a:t>nc</a:t>
            </a:r>
            <a:r>
              <a:rPr lang="es-AR" sz="2400" dirty="0" smtClean="0"/>
              <a:t> a la posición</a:t>
            </a:r>
            <a:endParaRPr lang="es-AR" sz="2400" dirty="0"/>
          </a:p>
          <a:p>
            <a:r>
              <a:rPr lang="es-AR" sz="2400" dirty="0"/>
              <a:t>   </a:t>
            </a:r>
            <a:r>
              <a:rPr lang="es-AR" sz="2400" dirty="0" smtClean="0"/>
              <a:t>Incrementar </a:t>
            </a:r>
            <a:r>
              <a:rPr lang="es-AR" sz="2400" dirty="0"/>
              <a:t>la cantidad de contactos</a:t>
            </a:r>
          </a:p>
          <a:p>
            <a:r>
              <a:rPr lang="es-AR" sz="2800" dirty="0"/>
              <a:t> </a:t>
            </a:r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Libreta de Contactos  </a:t>
            </a:r>
            <a:endParaRPr lang="es-AR" sz="3600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539552" y="4005064"/>
            <a:ext cx="7632848" cy="255454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s-AR" sz="2000" b="1" dirty="0" err="1">
                <a:latin typeface="Courier New"/>
                <a:ea typeface="Calibri"/>
              </a:rPr>
              <a:t>public</a:t>
            </a:r>
            <a:r>
              <a:rPr lang="es-AR" sz="2000" b="1" dirty="0">
                <a:latin typeface="Courier New"/>
                <a:ea typeface="Calibri"/>
              </a:rPr>
              <a:t> </a:t>
            </a:r>
            <a:r>
              <a:rPr lang="es-AR" sz="2000" b="1" dirty="0" err="1">
                <a:latin typeface="Courier New"/>
                <a:ea typeface="Calibri"/>
              </a:rPr>
              <a:t>void</a:t>
            </a:r>
            <a:r>
              <a:rPr lang="es-AR" sz="2000" b="1" dirty="0">
                <a:latin typeface="Courier New"/>
                <a:ea typeface="Calibri"/>
              </a:rPr>
              <a:t> </a:t>
            </a:r>
            <a:r>
              <a:rPr lang="es-AR" sz="2000" b="1" dirty="0" smtClean="0">
                <a:latin typeface="Courier New"/>
                <a:ea typeface="Calibri"/>
              </a:rPr>
              <a:t>nuevo(Contacto </a:t>
            </a:r>
            <a:r>
              <a:rPr lang="es-AR" sz="2000" b="1" dirty="0" err="1" smtClean="0">
                <a:latin typeface="Courier New"/>
                <a:ea typeface="Calibri"/>
              </a:rPr>
              <a:t>nc</a:t>
            </a:r>
            <a:r>
              <a:rPr lang="es-AR" sz="2000" b="1" dirty="0" smtClean="0">
                <a:latin typeface="Courier New"/>
                <a:ea typeface="Calibri"/>
              </a:rPr>
              <a:t>){</a:t>
            </a:r>
            <a:endParaRPr lang="es-AR" sz="2000" b="1" dirty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AR" sz="2000" b="1" dirty="0" smtClean="0">
                <a:solidFill>
                  <a:srgbClr val="00B050"/>
                </a:solidFill>
                <a:latin typeface="Courier New"/>
                <a:ea typeface="Calibri"/>
              </a:rPr>
              <a:t>/*Requiere </a:t>
            </a:r>
            <a:r>
              <a:rPr lang="es-AR" sz="2000" b="1" dirty="0">
                <a:solidFill>
                  <a:srgbClr val="00B050"/>
                </a:solidFill>
                <a:latin typeface="Courier New"/>
                <a:ea typeface="Calibri"/>
              </a:rPr>
              <a:t>que la colección no esté </a:t>
            </a:r>
            <a:r>
              <a:rPr lang="es-AR" sz="2000" b="1" dirty="0" smtClean="0">
                <a:solidFill>
                  <a:srgbClr val="00B050"/>
                </a:solidFill>
                <a:latin typeface="Courier New"/>
                <a:ea typeface="Calibri"/>
              </a:rPr>
              <a:t>llena y no exista un contacto con ese nombre*/</a:t>
            </a:r>
            <a:endParaRPr lang="es-AR" sz="2000" b="1" dirty="0">
              <a:solidFill>
                <a:srgbClr val="00B050"/>
              </a:solidFill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  </a:t>
            </a:r>
            <a:r>
              <a:rPr lang="es-AR" sz="2000" b="1" dirty="0" err="1">
                <a:latin typeface="Courier New"/>
                <a:ea typeface="Calibri"/>
              </a:rPr>
              <a:t>int</a:t>
            </a:r>
            <a:r>
              <a:rPr lang="es-AR" sz="2000" b="1" dirty="0">
                <a:latin typeface="Courier New"/>
                <a:ea typeface="Calibri"/>
              </a:rPr>
              <a:t> pos = </a:t>
            </a:r>
            <a:r>
              <a:rPr lang="es-AR" sz="2000" b="1" dirty="0" err="1" smtClean="0">
                <a:solidFill>
                  <a:srgbClr val="FF0000"/>
                </a:solidFill>
                <a:latin typeface="Courier New"/>
                <a:ea typeface="Calibri"/>
              </a:rPr>
              <a:t>posInsercion</a:t>
            </a:r>
            <a:r>
              <a:rPr lang="es-AR" sz="2000" b="1" dirty="0" smtClean="0">
                <a:latin typeface="Courier New"/>
                <a:ea typeface="Calibri"/>
              </a:rPr>
              <a:t>(</a:t>
            </a:r>
            <a:r>
              <a:rPr lang="es-AR" sz="2000" b="1" dirty="0" err="1" smtClean="0">
                <a:latin typeface="Courier New"/>
                <a:ea typeface="Calibri"/>
              </a:rPr>
              <a:t>nc,cant</a:t>
            </a:r>
            <a:r>
              <a:rPr lang="es-AR" sz="2000" b="1" dirty="0">
                <a:latin typeface="Courier New"/>
                <a:ea typeface="Calibri"/>
              </a:rPr>
              <a:t>);</a:t>
            </a: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  </a:t>
            </a:r>
            <a:r>
              <a:rPr lang="es-AR" sz="2000" b="1" dirty="0" err="1">
                <a:solidFill>
                  <a:srgbClr val="FF0000"/>
                </a:solidFill>
                <a:latin typeface="Courier New"/>
                <a:ea typeface="Calibri"/>
              </a:rPr>
              <a:t>arrastrarDsp</a:t>
            </a:r>
            <a:r>
              <a:rPr lang="es-AR" sz="2000" b="1" dirty="0">
                <a:latin typeface="Courier New"/>
                <a:ea typeface="Calibri"/>
              </a:rPr>
              <a:t> (</a:t>
            </a:r>
            <a:r>
              <a:rPr lang="es-AR" sz="2000" b="1" dirty="0" err="1">
                <a:latin typeface="Courier New"/>
                <a:ea typeface="Calibri"/>
              </a:rPr>
              <a:t>pos,cant</a:t>
            </a:r>
            <a:r>
              <a:rPr lang="es-AR" sz="2000" b="1" dirty="0">
                <a:latin typeface="Courier New"/>
                <a:ea typeface="Calibri"/>
              </a:rPr>
              <a:t>-pos);</a:t>
            </a: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  T[pos] = </a:t>
            </a:r>
            <a:r>
              <a:rPr lang="es-AR" sz="2000" b="1" dirty="0" err="1" smtClean="0">
                <a:latin typeface="Courier New"/>
                <a:ea typeface="Calibri"/>
              </a:rPr>
              <a:t>nc</a:t>
            </a:r>
            <a:r>
              <a:rPr lang="es-AR" sz="2000" b="1" dirty="0" smtClean="0">
                <a:latin typeface="Courier New"/>
                <a:ea typeface="Calibri"/>
              </a:rPr>
              <a:t>;</a:t>
            </a:r>
            <a:endParaRPr lang="es-AR" sz="2000" b="1" dirty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  </a:t>
            </a:r>
            <a:r>
              <a:rPr lang="es-AR" sz="2000" b="1" dirty="0" err="1">
                <a:latin typeface="Courier New"/>
                <a:ea typeface="Calibri"/>
              </a:rPr>
              <a:t>cant</a:t>
            </a:r>
            <a:r>
              <a:rPr lang="es-AR" sz="2000" b="1" dirty="0">
                <a:latin typeface="Courier New"/>
                <a:ea typeface="Calibri"/>
              </a:rPr>
              <a:t>++; </a:t>
            </a:r>
          </a:p>
          <a:p>
            <a:pPr>
              <a:spcAft>
                <a:spcPts val="0"/>
              </a:spcAft>
            </a:pPr>
            <a:r>
              <a:rPr lang="es-AR" sz="2000" b="1" dirty="0" smtClean="0">
                <a:latin typeface="Courier New"/>
                <a:ea typeface="Calibri"/>
              </a:rPr>
              <a:t>}</a:t>
            </a:r>
            <a:endParaRPr lang="es-AR" sz="2000" b="1" dirty="0">
              <a:latin typeface="Courier New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60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00697" y="980728"/>
            <a:ext cx="7771703" cy="273921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AR" sz="2400" dirty="0"/>
              <a:t>Caso trivial: Si la </a:t>
            </a:r>
            <a:r>
              <a:rPr lang="es-AR" sz="2400" dirty="0" smtClean="0"/>
              <a:t>cantidad de elementos es 0, la </a:t>
            </a:r>
            <a:r>
              <a:rPr lang="es-AR" sz="2400" dirty="0"/>
              <a:t>posición de inserción es 0</a:t>
            </a:r>
          </a:p>
          <a:p>
            <a:r>
              <a:rPr lang="es-AR" sz="2400" dirty="0"/>
              <a:t>Caso trivial: Si </a:t>
            </a:r>
            <a:r>
              <a:rPr lang="es-AR" sz="2400" dirty="0" err="1" smtClean="0"/>
              <a:t>nc</a:t>
            </a:r>
            <a:r>
              <a:rPr lang="es-AR" sz="2400" dirty="0" smtClean="0"/>
              <a:t> es mayor que el último nombre, la posición es la última</a:t>
            </a:r>
            <a:endParaRPr lang="es-AR" sz="2400" dirty="0"/>
          </a:p>
          <a:p>
            <a:r>
              <a:rPr lang="es-AR" sz="2400" dirty="0"/>
              <a:t>Caso Recursivo: </a:t>
            </a:r>
            <a:r>
              <a:rPr lang="es-AR" sz="2400" dirty="0" smtClean="0"/>
              <a:t>buscar la posición de inserción entre las n-1 componentes</a:t>
            </a:r>
            <a:endParaRPr lang="es-AR" sz="2400" dirty="0"/>
          </a:p>
          <a:p>
            <a:r>
              <a:rPr lang="es-AR" sz="2800" dirty="0" smtClean="0"/>
              <a:t> </a:t>
            </a:r>
            <a:endParaRPr lang="es-AR" sz="2800" dirty="0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Libreta de Contactos  </a:t>
            </a:r>
            <a:endParaRPr lang="es-AR" sz="3600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456956" y="3380125"/>
            <a:ext cx="7715444" cy="347787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posInsercion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(Contacto 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nc,int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n){</a:t>
            </a:r>
          </a:p>
          <a:p>
            <a:r>
              <a:rPr lang="es-AR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Retornar la posición del primer elemento mayor a </a:t>
            </a:r>
            <a:r>
              <a:rPr lang="es-AR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nc</a:t>
            </a:r>
            <a:r>
              <a:rPr lang="es-AR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s-AR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 </a:t>
            </a:r>
            <a:r>
              <a:rPr lang="es-AR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si no existe*/</a:t>
            </a:r>
            <a:endParaRPr lang="es-AR" sz="20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pos = 0;    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(n &gt; 0)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nc.mayor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(T[n-1])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pos = n;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pos  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posInsercion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nc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,--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n);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pos;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8897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Libreta de Contactos</a:t>
            </a:r>
            <a:endParaRPr lang="es-AR" sz="36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395536" y="1124744"/>
            <a:ext cx="7776864" cy="193899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s-AR" sz="2000" b="1" dirty="0" err="1" smtClean="0">
                <a:latin typeface="Courier New"/>
                <a:ea typeface="Calibri"/>
              </a:rPr>
              <a:t>private</a:t>
            </a:r>
            <a:r>
              <a:rPr lang="es-AR" sz="2000" b="1" dirty="0" smtClean="0">
                <a:latin typeface="Courier New"/>
                <a:ea typeface="Calibri"/>
              </a:rPr>
              <a:t> </a:t>
            </a:r>
            <a:r>
              <a:rPr lang="es-AR" sz="2000" b="1" dirty="0" err="1">
                <a:latin typeface="Courier New"/>
                <a:ea typeface="Calibri"/>
              </a:rPr>
              <a:t>void</a:t>
            </a:r>
            <a:r>
              <a:rPr lang="es-AR" sz="2000" b="1" dirty="0">
                <a:latin typeface="Courier New"/>
                <a:ea typeface="Calibri"/>
              </a:rPr>
              <a:t> </a:t>
            </a:r>
            <a:r>
              <a:rPr lang="es-AR" sz="2000" b="1" dirty="0" err="1">
                <a:latin typeface="Courier New"/>
                <a:ea typeface="Calibri"/>
              </a:rPr>
              <a:t>arrastrarDsp</a:t>
            </a:r>
            <a:r>
              <a:rPr lang="es-AR" sz="2000" b="1" dirty="0">
                <a:latin typeface="Courier New"/>
                <a:ea typeface="Calibri"/>
              </a:rPr>
              <a:t> (</a:t>
            </a:r>
            <a:r>
              <a:rPr lang="es-AR" sz="2000" b="1" dirty="0" err="1">
                <a:latin typeface="Courier New"/>
                <a:ea typeface="Calibri"/>
              </a:rPr>
              <a:t>int</a:t>
            </a:r>
            <a:r>
              <a:rPr lang="es-AR" sz="2000" b="1" dirty="0">
                <a:latin typeface="Courier New"/>
                <a:ea typeface="Calibri"/>
              </a:rPr>
              <a:t> </a:t>
            </a:r>
            <a:r>
              <a:rPr lang="es-AR" sz="2000" b="1" dirty="0" err="1">
                <a:latin typeface="Courier New"/>
                <a:ea typeface="Calibri"/>
              </a:rPr>
              <a:t>pos,int</a:t>
            </a:r>
            <a:r>
              <a:rPr lang="es-AR" sz="2000" b="1" dirty="0">
                <a:latin typeface="Courier New"/>
                <a:ea typeface="Calibri"/>
              </a:rPr>
              <a:t> n){</a:t>
            </a: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  </a:t>
            </a:r>
            <a:r>
              <a:rPr lang="es-AR" sz="2000" b="1" dirty="0" err="1">
                <a:latin typeface="Courier New"/>
                <a:ea typeface="Calibri"/>
              </a:rPr>
              <a:t>if</a:t>
            </a:r>
            <a:r>
              <a:rPr lang="es-AR" sz="2000" b="1" dirty="0">
                <a:latin typeface="Courier New"/>
                <a:ea typeface="Calibri"/>
              </a:rPr>
              <a:t> (n &gt; 0){</a:t>
            </a: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     T[</a:t>
            </a:r>
            <a:r>
              <a:rPr lang="es-AR" sz="2000" b="1" dirty="0" err="1">
                <a:latin typeface="Courier New"/>
                <a:ea typeface="Calibri"/>
              </a:rPr>
              <a:t>pos+n</a:t>
            </a:r>
            <a:r>
              <a:rPr lang="es-AR" sz="2000" b="1" dirty="0">
                <a:latin typeface="Courier New"/>
                <a:ea typeface="Calibri"/>
              </a:rPr>
              <a:t>] = T[pos+n-1];</a:t>
            </a: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     </a:t>
            </a:r>
            <a:r>
              <a:rPr lang="es-AR" sz="2000" b="1" dirty="0" err="1">
                <a:latin typeface="Courier New"/>
                <a:ea typeface="Calibri"/>
              </a:rPr>
              <a:t>arrastrarDsp</a:t>
            </a:r>
            <a:r>
              <a:rPr lang="es-AR" sz="2000" b="1" dirty="0">
                <a:latin typeface="Courier New"/>
                <a:ea typeface="Calibri"/>
              </a:rPr>
              <a:t>(pos,--n);       </a:t>
            </a: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  }</a:t>
            </a: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}</a:t>
            </a:r>
            <a:endParaRPr lang="es-AR" sz="2000" b="1" dirty="0">
              <a:effectLst/>
              <a:latin typeface="Courier New"/>
              <a:ea typeface="Calibri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39277" y="3140968"/>
            <a:ext cx="7833124" cy="8925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AR" sz="2400" dirty="0" smtClean="0"/>
              <a:t>¿Qué pasa si ya existe un contacto con ese nombre?</a:t>
            </a:r>
            <a:endParaRPr lang="es-AR" sz="2400" dirty="0"/>
          </a:p>
          <a:p>
            <a:r>
              <a:rPr lang="es-AR" sz="2800" dirty="0" smtClean="0"/>
              <a:t> </a:t>
            </a:r>
            <a:endParaRPr lang="es-AR" sz="2800" dirty="0"/>
          </a:p>
        </p:txBody>
      </p:sp>
      <p:sp>
        <p:nvSpPr>
          <p:cNvPr id="5" name="4 Rectángulo"/>
          <p:cNvSpPr/>
          <p:nvPr/>
        </p:nvSpPr>
        <p:spPr>
          <a:xfrm>
            <a:off x="344438" y="4293096"/>
            <a:ext cx="7827963" cy="163121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AR" sz="2400" dirty="0" smtClean="0"/>
              <a:t>Modifique la implementación de </a:t>
            </a:r>
            <a:r>
              <a:rPr lang="es-A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nuevo</a:t>
            </a:r>
            <a:r>
              <a:rPr lang="es-AR" sz="2400" dirty="0" smtClean="0"/>
              <a:t> considerando que es su responsabilidad controlar si ya existe un contacto con ese nombre y si es así no agrega </a:t>
            </a:r>
            <a:r>
              <a:rPr lang="es-AR" sz="2400" dirty="0" err="1" smtClean="0"/>
              <a:t>nc</a:t>
            </a:r>
            <a:r>
              <a:rPr lang="es-AR" sz="2400" dirty="0" smtClean="0"/>
              <a:t>. </a:t>
            </a:r>
            <a:endParaRPr lang="es-AR" sz="2400" dirty="0"/>
          </a:p>
          <a:p>
            <a:r>
              <a:rPr lang="es-AR" sz="2800" dirty="0" smtClean="0"/>
              <a:t> 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124667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4624"/>
            <a:ext cx="7543800" cy="692695"/>
          </a:xfrm>
        </p:spPr>
        <p:txBody>
          <a:bodyPr/>
          <a:lstStyle/>
          <a:p>
            <a:r>
              <a:rPr lang="es-ES" sz="3600" b="1" dirty="0" smtClean="0"/>
              <a:t>Caso de Estudio: Libreta de Contactos</a:t>
            </a:r>
            <a:endParaRPr lang="es-AR" sz="3600" b="1" dirty="0"/>
          </a:p>
        </p:txBody>
      </p:sp>
      <p:sp>
        <p:nvSpPr>
          <p:cNvPr id="4" name="3 Rectángulo"/>
          <p:cNvSpPr/>
          <p:nvPr/>
        </p:nvSpPr>
        <p:spPr>
          <a:xfrm>
            <a:off x="467544" y="869072"/>
            <a:ext cx="374441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 err="1"/>
              <a:t>Libreta_Contactos</a:t>
            </a:r>
            <a:endParaRPr lang="es-A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67544" y="1229112"/>
            <a:ext cx="3744416" cy="1047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/>
              <a:t>T [] </a:t>
            </a:r>
            <a:r>
              <a:rPr lang="es-ES" sz="2000" b="1" dirty="0" smtClean="0">
                <a:solidFill>
                  <a:srgbClr val="FFFF00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Contacto</a:t>
            </a:r>
            <a:endParaRPr lang="es-AR" sz="2000" b="1" dirty="0">
              <a:solidFill>
                <a:srgbClr val="FFFF00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  <a:p>
            <a:r>
              <a:rPr lang="es-ES" sz="2000" b="1" dirty="0" err="1"/>
              <a:t>cant:entero</a:t>
            </a:r>
            <a:endParaRPr lang="es-AR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427984" y="902495"/>
            <a:ext cx="3671406" cy="496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_tradnl" b="1" dirty="0" smtClean="0">
                <a:solidFill>
                  <a:srgbClr val="FFFF00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Contacto</a:t>
            </a:r>
            <a:endParaRPr lang="es-AR" b="1" dirty="0">
              <a:solidFill>
                <a:srgbClr val="FFFF00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4427984" y="1392184"/>
            <a:ext cx="3671406" cy="1532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dirty="0" err="1"/>
              <a:t>nombre:String</a:t>
            </a:r>
            <a:endParaRPr lang="es-AR" sz="2000" dirty="0"/>
          </a:p>
          <a:p>
            <a:r>
              <a:rPr lang="es-ES" sz="2000" dirty="0" err="1"/>
              <a:t>nroMovil</a:t>
            </a:r>
            <a:r>
              <a:rPr lang="es-ES" sz="2000" dirty="0"/>
              <a:t>: </a:t>
            </a:r>
            <a:r>
              <a:rPr lang="es-ES" sz="2000" dirty="0" err="1"/>
              <a:t>String</a:t>
            </a:r>
            <a:endParaRPr lang="es-AR" sz="2000" dirty="0"/>
          </a:p>
          <a:p>
            <a:r>
              <a:rPr lang="es-ES" sz="2000" dirty="0" err="1"/>
              <a:t>nroFijo:String</a:t>
            </a:r>
            <a:endParaRPr lang="es-AR" sz="2000" dirty="0"/>
          </a:p>
          <a:p>
            <a:r>
              <a:rPr lang="es-ES" sz="2000" smtClean="0"/>
              <a:t>email:String</a:t>
            </a:r>
            <a:endParaRPr lang="es-ES" sz="2000" dirty="0" smtClean="0"/>
          </a:p>
        </p:txBody>
      </p:sp>
      <p:sp>
        <p:nvSpPr>
          <p:cNvPr id="9" name="8 Rectángulo"/>
          <p:cNvSpPr/>
          <p:nvPr/>
        </p:nvSpPr>
        <p:spPr>
          <a:xfrm>
            <a:off x="467545" y="2276872"/>
            <a:ext cx="3744416" cy="3528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dirty="0"/>
              <a:t>&lt;&lt; Constructores&gt;&gt;</a:t>
            </a:r>
            <a:endParaRPr lang="es-AR" sz="2000" dirty="0"/>
          </a:p>
          <a:p>
            <a:r>
              <a:rPr lang="es-ES" sz="2000" dirty="0" err="1" smtClean="0"/>
              <a:t>Libreta_Contactos</a:t>
            </a:r>
            <a:r>
              <a:rPr lang="es-ES" sz="2000" dirty="0" smtClean="0"/>
              <a:t>(</a:t>
            </a:r>
            <a:r>
              <a:rPr lang="es-ES" sz="2000" dirty="0" err="1" smtClean="0"/>
              <a:t>max:entero</a:t>
            </a:r>
            <a:r>
              <a:rPr lang="es-ES" sz="2000" dirty="0"/>
              <a:t>)</a:t>
            </a:r>
            <a:endParaRPr lang="es-AR" sz="2000" dirty="0"/>
          </a:p>
          <a:p>
            <a:r>
              <a:rPr lang="es-ES" sz="2000" dirty="0"/>
              <a:t>&lt;&lt;Comandos&gt;&gt;</a:t>
            </a:r>
            <a:endParaRPr lang="es-AR" sz="2000" dirty="0"/>
          </a:p>
          <a:p>
            <a:r>
              <a:rPr lang="es-ES" sz="2000" dirty="0" smtClean="0">
                <a:solidFill>
                  <a:srgbClr val="FFC000"/>
                </a:solidFill>
              </a:rPr>
              <a:t>nuevo(</a:t>
            </a:r>
            <a:r>
              <a:rPr lang="es-ES" sz="2000" dirty="0" err="1" smtClean="0">
                <a:solidFill>
                  <a:srgbClr val="FFC000"/>
                </a:solidFill>
              </a:rPr>
              <a:t>nc:Contacto</a:t>
            </a:r>
            <a:r>
              <a:rPr lang="es-ES" sz="2000" dirty="0">
                <a:solidFill>
                  <a:srgbClr val="FFC000"/>
                </a:solidFill>
              </a:rPr>
              <a:t>)</a:t>
            </a:r>
            <a:endParaRPr lang="es-AR" sz="2000" dirty="0">
              <a:solidFill>
                <a:srgbClr val="FFC000"/>
              </a:solidFill>
            </a:endParaRPr>
          </a:p>
          <a:p>
            <a:r>
              <a:rPr lang="es-ES" sz="2000" dirty="0"/>
              <a:t>eliminar(</a:t>
            </a:r>
            <a:r>
              <a:rPr lang="es-ES" sz="2000" dirty="0" err="1"/>
              <a:t>c:Contacto</a:t>
            </a:r>
            <a:r>
              <a:rPr lang="es-ES" sz="2000" dirty="0"/>
              <a:t>)</a:t>
            </a:r>
            <a:endParaRPr lang="es-AR" sz="2000" dirty="0"/>
          </a:p>
          <a:p>
            <a:r>
              <a:rPr lang="es-ES" sz="2000" dirty="0"/>
              <a:t>&lt;&lt;Consultas&gt;&gt;</a:t>
            </a:r>
            <a:endParaRPr lang="es-AR" sz="2000" dirty="0"/>
          </a:p>
          <a:p>
            <a:r>
              <a:rPr lang="es-ES" sz="2000" dirty="0" err="1"/>
              <a:t>cantContactos</a:t>
            </a:r>
            <a:r>
              <a:rPr lang="es-ES" sz="2000" dirty="0"/>
              <a:t>():entero</a:t>
            </a:r>
            <a:endParaRPr lang="es-AR" sz="2000" dirty="0"/>
          </a:p>
          <a:p>
            <a:r>
              <a:rPr lang="es-ES" sz="2000" dirty="0" err="1" smtClean="0"/>
              <a:t>estaLlena</a:t>
            </a:r>
            <a:r>
              <a:rPr lang="es-ES" sz="2000" dirty="0" smtClean="0"/>
              <a:t>():</a:t>
            </a:r>
            <a:r>
              <a:rPr lang="es-ES" sz="2000" dirty="0"/>
              <a:t>entero</a:t>
            </a:r>
            <a:endParaRPr lang="es-AR" sz="2000" dirty="0"/>
          </a:p>
          <a:p>
            <a:r>
              <a:rPr lang="es-AR" sz="2000" dirty="0"/>
              <a:t>pertenece(</a:t>
            </a:r>
            <a:r>
              <a:rPr lang="es-AR" sz="2000" dirty="0" err="1"/>
              <a:t>c:Contacto</a:t>
            </a:r>
            <a:r>
              <a:rPr lang="es-AR" sz="2000" dirty="0"/>
              <a:t>):</a:t>
            </a:r>
            <a:r>
              <a:rPr lang="es-AR" sz="2000" dirty="0" err="1" smtClean="0"/>
              <a:t>boolean</a:t>
            </a:r>
            <a:endParaRPr lang="es-AR" sz="2000" dirty="0" smtClean="0"/>
          </a:p>
          <a:p>
            <a:r>
              <a:rPr lang="es-ES" sz="2000" dirty="0"/>
              <a:t>intercalar(</a:t>
            </a:r>
            <a:r>
              <a:rPr lang="es-ES" sz="2000" dirty="0" err="1"/>
              <a:t>l:Libreta_Contactos</a:t>
            </a:r>
            <a:r>
              <a:rPr lang="es-ES" sz="2000" dirty="0"/>
              <a:t>):</a:t>
            </a:r>
          </a:p>
          <a:p>
            <a:r>
              <a:rPr lang="es-ES" sz="2000" dirty="0" err="1" smtClean="0"/>
              <a:t>Libreta_Contactos</a:t>
            </a:r>
            <a:endParaRPr lang="es-ES" sz="2000" dirty="0"/>
          </a:p>
        </p:txBody>
      </p:sp>
      <p:sp>
        <p:nvSpPr>
          <p:cNvPr id="8" name="7 Rectángulo"/>
          <p:cNvSpPr/>
          <p:nvPr/>
        </p:nvSpPr>
        <p:spPr>
          <a:xfrm>
            <a:off x="499613" y="6021288"/>
            <a:ext cx="7816803" cy="4308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ES" sz="2200" dirty="0" smtClean="0"/>
              <a:t>¿Y si la libreta tiene que quedar ordenada por </a:t>
            </a:r>
            <a:r>
              <a:rPr lang="es-ES" sz="2200" dirty="0" err="1" smtClean="0"/>
              <a:t>nroMovil</a:t>
            </a:r>
            <a:r>
              <a:rPr lang="es-ES" sz="2200" dirty="0" smtClean="0"/>
              <a:t>?</a:t>
            </a:r>
            <a:endParaRPr lang="es-AR" sz="2200" dirty="0"/>
          </a:p>
        </p:txBody>
      </p:sp>
      <p:sp>
        <p:nvSpPr>
          <p:cNvPr id="11" name="10 Rectángulo"/>
          <p:cNvSpPr/>
          <p:nvPr/>
        </p:nvSpPr>
        <p:spPr>
          <a:xfrm>
            <a:off x="4428986" y="2931829"/>
            <a:ext cx="3671406" cy="22181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dirty="0"/>
              <a:t>&lt;&lt;Constructor&gt;&gt;</a:t>
            </a:r>
            <a:endParaRPr lang="es-AR" sz="2000" dirty="0"/>
          </a:p>
          <a:p>
            <a:r>
              <a:rPr lang="es-ES" sz="2000" dirty="0"/>
              <a:t>Contacto (</a:t>
            </a:r>
            <a:r>
              <a:rPr lang="es-ES" sz="2000" dirty="0" err="1"/>
              <a:t>n:String</a:t>
            </a:r>
            <a:r>
              <a:rPr lang="es-ES" sz="2000" dirty="0"/>
              <a:t>)</a:t>
            </a:r>
            <a:endParaRPr lang="es-AR" sz="2000" dirty="0"/>
          </a:p>
          <a:p>
            <a:r>
              <a:rPr lang="es-ES" sz="2000" dirty="0"/>
              <a:t>&lt;&lt;Comandos&gt;&gt;</a:t>
            </a:r>
            <a:endParaRPr lang="es-AR" sz="2000" dirty="0"/>
          </a:p>
          <a:p>
            <a:r>
              <a:rPr lang="es-ES" sz="2000" dirty="0"/>
              <a:t>&lt;&lt;Consultas&gt;&gt;</a:t>
            </a:r>
            <a:endParaRPr lang="es-AR" sz="2000" dirty="0"/>
          </a:p>
          <a:p>
            <a:r>
              <a:rPr lang="es-ES" sz="2000" dirty="0" smtClean="0"/>
              <a:t>igual(c</a:t>
            </a:r>
            <a:r>
              <a:rPr lang="es-ES" sz="2000" dirty="0"/>
              <a:t>: Contacto):</a:t>
            </a:r>
            <a:r>
              <a:rPr lang="es-ES" sz="2000" dirty="0" err="1"/>
              <a:t>boolean</a:t>
            </a:r>
            <a:endParaRPr lang="es-AR" sz="2000" dirty="0"/>
          </a:p>
          <a:p>
            <a:r>
              <a:rPr lang="es-ES" sz="2000" dirty="0" smtClean="0"/>
              <a:t>mayor(c</a:t>
            </a:r>
            <a:r>
              <a:rPr lang="es-ES" sz="2000" dirty="0"/>
              <a:t>: Contacto):</a:t>
            </a:r>
            <a:r>
              <a:rPr lang="es-ES" sz="2000" dirty="0" err="1"/>
              <a:t>boolean</a:t>
            </a:r>
            <a:endParaRPr lang="es-AR" sz="2000" dirty="0"/>
          </a:p>
        </p:txBody>
      </p:sp>
      <p:sp>
        <p:nvSpPr>
          <p:cNvPr id="12" name="7 Rectángulo"/>
          <p:cNvSpPr/>
          <p:nvPr/>
        </p:nvSpPr>
        <p:spPr>
          <a:xfrm>
            <a:off x="539552" y="6410534"/>
            <a:ext cx="7848872" cy="4308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ES" sz="2200" dirty="0" smtClean="0"/>
              <a:t>¿Qué cambios hay que hacer en </a:t>
            </a:r>
            <a:r>
              <a:rPr lang="es-ES" sz="2200" dirty="0" err="1" smtClean="0"/>
              <a:t>Libreta_Contactos</a:t>
            </a:r>
            <a:r>
              <a:rPr lang="es-ES" sz="2200" dirty="0" smtClean="0"/>
              <a:t>?</a:t>
            </a:r>
            <a:endParaRPr lang="es-AR" sz="2200" dirty="0"/>
          </a:p>
        </p:txBody>
      </p:sp>
    </p:spTree>
    <p:extLst>
      <p:ext uri="{BB962C8B-B14F-4D97-AF65-F5344CB8AC3E}">
        <p14:creationId xmlns:p14="http://schemas.microsoft.com/office/powerpoint/2010/main" val="385125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4624"/>
            <a:ext cx="7543800" cy="692695"/>
          </a:xfrm>
        </p:spPr>
        <p:txBody>
          <a:bodyPr/>
          <a:lstStyle/>
          <a:p>
            <a:r>
              <a:rPr lang="es-ES" sz="3600" b="1" dirty="0" smtClean="0"/>
              <a:t>Caso de Estudio: Libreta de Contactos</a:t>
            </a:r>
            <a:endParaRPr lang="es-AR" sz="3600" b="1" dirty="0"/>
          </a:p>
        </p:txBody>
      </p:sp>
      <p:sp>
        <p:nvSpPr>
          <p:cNvPr id="4" name="3 Rectángulo"/>
          <p:cNvSpPr/>
          <p:nvPr/>
        </p:nvSpPr>
        <p:spPr>
          <a:xfrm>
            <a:off x="467544" y="869072"/>
            <a:ext cx="374441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 err="1"/>
              <a:t>Libreta_Contactos</a:t>
            </a:r>
            <a:endParaRPr lang="es-A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67544" y="1229112"/>
            <a:ext cx="3744416" cy="1047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/>
              <a:t>T [] </a:t>
            </a:r>
            <a:r>
              <a:rPr lang="es-ES" sz="2000" b="1" dirty="0" smtClean="0">
                <a:solidFill>
                  <a:srgbClr val="FFFF00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Contacto</a:t>
            </a:r>
            <a:endParaRPr lang="es-AR" sz="2000" b="1" dirty="0">
              <a:solidFill>
                <a:srgbClr val="FFFF00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  <a:p>
            <a:r>
              <a:rPr lang="es-ES" sz="2000" b="1" dirty="0" err="1"/>
              <a:t>cant:entero</a:t>
            </a:r>
            <a:endParaRPr lang="es-AR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427984" y="902495"/>
            <a:ext cx="3815422" cy="496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_tradnl" b="1" dirty="0" smtClean="0">
                <a:solidFill>
                  <a:srgbClr val="FFFF00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Contacto</a:t>
            </a:r>
            <a:endParaRPr lang="es-AR" b="1" dirty="0">
              <a:solidFill>
                <a:srgbClr val="FFFF00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4427984" y="1392184"/>
            <a:ext cx="3815422" cy="1532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dirty="0" err="1"/>
              <a:t>nombre:String</a:t>
            </a:r>
            <a:endParaRPr lang="es-AR" sz="2000" dirty="0"/>
          </a:p>
          <a:p>
            <a:r>
              <a:rPr lang="es-ES" sz="2000" dirty="0" err="1"/>
              <a:t>nroMovil</a:t>
            </a:r>
            <a:r>
              <a:rPr lang="es-ES" sz="2000" dirty="0"/>
              <a:t>: </a:t>
            </a:r>
            <a:r>
              <a:rPr lang="es-ES" sz="2000" dirty="0" err="1"/>
              <a:t>String</a:t>
            </a:r>
            <a:endParaRPr lang="es-AR" sz="2000" dirty="0"/>
          </a:p>
          <a:p>
            <a:r>
              <a:rPr lang="es-ES" sz="2000" dirty="0" err="1"/>
              <a:t>nroFijo:String</a:t>
            </a:r>
            <a:endParaRPr lang="es-AR" sz="2000" dirty="0"/>
          </a:p>
          <a:p>
            <a:r>
              <a:rPr lang="es-ES" sz="2000" dirty="0" err="1" smtClean="0"/>
              <a:t>email:String</a:t>
            </a:r>
            <a:endParaRPr lang="es-ES" sz="2000" dirty="0" smtClean="0"/>
          </a:p>
          <a:p>
            <a:r>
              <a:rPr lang="es-ES" sz="2000" b="1" dirty="0" err="1">
                <a:solidFill>
                  <a:srgbClr val="FFC000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c</a:t>
            </a:r>
            <a:r>
              <a:rPr lang="es-ES" sz="2000" b="1" dirty="0" err="1" smtClean="0">
                <a:solidFill>
                  <a:srgbClr val="FFC000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iudad:String</a:t>
            </a:r>
            <a:endParaRPr lang="es-AR" sz="2000" b="1" dirty="0">
              <a:solidFill>
                <a:srgbClr val="FFC000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67544" y="2276872"/>
            <a:ext cx="3744416" cy="3549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dirty="0"/>
              <a:t>&lt;&lt; Constructores&gt;&gt;</a:t>
            </a:r>
            <a:endParaRPr lang="es-AR" sz="2000" dirty="0"/>
          </a:p>
          <a:p>
            <a:r>
              <a:rPr lang="es-ES" sz="2000" dirty="0" err="1" smtClean="0"/>
              <a:t>Libreta_Contactos</a:t>
            </a:r>
            <a:r>
              <a:rPr lang="es-ES" sz="2000" dirty="0" smtClean="0"/>
              <a:t>(</a:t>
            </a:r>
            <a:r>
              <a:rPr lang="es-ES" sz="2000" dirty="0" err="1" smtClean="0"/>
              <a:t>max:entero</a:t>
            </a:r>
            <a:r>
              <a:rPr lang="es-ES" sz="2000" dirty="0"/>
              <a:t>)</a:t>
            </a:r>
            <a:endParaRPr lang="es-AR" sz="2000" dirty="0"/>
          </a:p>
          <a:p>
            <a:r>
              <a:rPr lang="es-ES" sz="2000" dirty="0"/>
              <a:t>&lt;&lt;Comandos&gt;&gt;</a:t>
            </a:r>
            <a:endParaRPr lang="es-AR" sz="2000" dirty="0"/>
          </a:p>
          <a:p>
            <a:r>
              <a:rPr lang="es-ES" sz="2000" dirty="0" smtClean="0">
                <a:solidFill>
                  <a:srgbClr val="FFC000"/>
                </a:solidFill>
              </a:rPr>
              <a:t>nuevo(</a:t>
            </a:r>
            <a:r>
              <a:rPr lang="es-ES" sz="2000" dirty="0" err="1" smtClean="0">
                <a:solidFill>
                  <a:srgbClr val="FFC000"/>
                </a:solidFill>
              </a:rPr>
              <a:t>nc:Contacto</a:t>
            </a:r>
            <a:r>
              <a:rPr lang="es-ES" sz="2000" dirty="0">
                <a:solidFill>
                  <a:srgbClr val="FFC000"/>
                </a:solidFill>
              </a:rPr>
              <a:t>)</a:t>
            </a:r>
            <a:endParaRPr lang="es-AR" sz="2000" dirty="0">
              <a:solidFill>
                <a:srgbClr val="FFC000"/>
              </a:solidFill>
            </a:endParaRPr>
          </a:p>
          <a:p>
            <a:r>
              <a:rPr lang="es-ES" sz="2000" dirty="0"/>
              <a:t>eliminar(</a:t>
            </a:r>
            <a:r>
              <a:rPr lang="es-ES" sz="2000" dirty="0" err="1"/>
              <a:t>c:Contacto</a:t>
            </a:r>
            <a:r>
              <a:rPr lang="es-ES" sz="2000" dirty="0"/>
              <a:t>)</a:t>
            </a:r>
            <a:endParaRPr lang="es-AR" sz="2000" dirty="0"/>
          </a:p>
          <a:p>
            <a:r>
              <a:rPr lang="es-ES" sz="2000" dirty="0"/>
              <a:t>&lt;&lt;Consultas&gt;&gt;</a:t>
            </a:r>
            <a:endParaRPr lang="es-AR" sz="2000" dirty="0"/>
          </a:p>
          <a:p>
            <a:r>
              <a:rPr lang="es-ES" sz="2000" dirty="0" err="1"/>
              <a:t>cantContactos</a:t>
            </a:r>
            <a:r>
              <a:rPr lang="es-ES" sz="2000" dirty="0"/>
              <a:t>():entero</a:t>
            </a:r>
            <a:endParaRPr lang="es-AR" sz="2000" dirty="0"/>
          </a:p>
          <a:p>
            <a:r>
              <a:rPr lang="es-ES" sz="2000" dirty="0" err="1" smtClean="0"/>
              <a:t>estaLlena</a:t>
            </a:r>
            <a:r>
              <a:rPr lang="es-ES" sz="2000" dirty="0" smtClean="0"/>
              <a:t>():</a:t>
            </a:r>
            <a:r>
              <a:rPr lang="es-ES" sz="2000" dirty="0"/>
              <a:t>entero</a:t>
            </a:r>
            <a:endParaRPr lang="es-AR" sz="2000" dirty="0"/>
          </a:p>
          <a:p>
            <a:r>
              <a:rPr lang="es-AR" sz="2000" dirty="0">
                <a:solidFill>
                  <a:schemeClr val="bg1"/>
                </a:solidFill>
              </a:rPr>
              <a:t>pertenece(</a:t>
            </a:r>
            <a:r>
              <a:rPr lang="es-AR" sz="2000" dirty="0" err="1">
                <a:solidFill>
                  <a:schemeClr val="bg1"/>
                </a:solidFill>
              </a:rPr>
              <a:t>c:Contacto</a:t>
            </a:r>
            <a:r>
              <a:rPr lang="es-AR" sz="2000" dirty="0">
                <a:solidFill>
                  <a:schemeClr val="bg1"/>
                </a:solidFill>
              </a:rPr>
              <a:t>):</a:t>
            </a:r>
            <a:r>
              <a:rPr lang="es-AR" sz="2000" dirty="0" err="1" smtClean="0">
                <a:solidFill>
                  <a:schemeClr val="bg1"/>
                </a:solidFill>
              </a:rPr>
              <a:t>boolean</a:t>
            </a:r>
            <a:endParaRPr lang="es-AR" sz="2000" dirty="0" smtClean="0">
              <a:solidFill>
                <a:schemeClr val="bg1"/>
              </a:solidFill>
            </a:endParaRPr>
          </a:p>
          <a:p>
            <a:r>
              <a:rPr lang="es-ES" sz="2000" dirty="0"/>
              <a:t>intercalar(</a:t>
            </a:r>
            <a:r>
              <a:rPr lang="es-ES" sz="2000" dirty="0" err="1"/>
              <a:t>l:Libreta_Contactos</a:t>
            </a:r>
            <a:r>
              <a:rPr lang="es-ES" sz="2000" dirty="0"/>
              <a:t>):</a:t>
            </a:r>
          </a:p>
          <a:p>
            <a:r>
              <a:rPr lang="es-ES" sz="2000" dirty="0" err="1" smtClean="0"/>
              <a:t>Libreta_Contactos</a:t>
            </a:r>
            <a:endParaRPr lang="es-AR" sz="2000" b="1" dirty="0">
              <a:solidFill>
                <a:srgbClr val="000000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67544" y="6410534"/>
            <a:ext cx="7848872" cy="4308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ES" sz="2200" dirty="0" smtClean="0"/>
              <a:t>¿Qué cambios hay que hacer en </a:t>
            </a:r>
            <a:r>
              <a:rPr lang="es-ES" sz="2200" dirty="0" err="1" smtClean="0"/>
              <a:t>Libreta_Contactos</a:t>
            </a:r>
            <a:r>
              <a:rPr lang="es-ES" sz="2200" dirty="0" smtClean="0"/>
              <a:t>?</a:t>
            </a:r>
            <a:endParaRPr lang="es-AR" sz="2200" dirty="0"/>
          </a:p>
        </p:txBody>
      </p:sp>
      <p:sp>
        <p:nvSpPr>
          <p:cNvPr id="12" name="7 Rectángulo"/>
          <p:cNvSpPr/>
          <p:nvPr/>
        </p:nvSpPr>
        <p:spPr>
          <a:xfrm>
            <a:off x="467544" y="6035878"/>
            <a:ext cx="7848872" cy="4308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ES" sz="2200" dirty="0" smtClean="0"/>
              <a:t>¿Si se especializa la clase Contacto?</a:t>
            </a:r>
            <a:endParaRPr lang="es-AR" sz="2200" dirty="0"/>
          </a:p>
        </p:txBody>
      </p:sp>
      <p:sp>
        <p:nvSpPr>
          <p:cNvPr id="13" name="6 Rectángulo"/>
          <p:cNvSpPr/>
          <p:nvPr/>
        </p:nvSpPr>
        <p:spPr>
          <a:xfrm>
            <a:off x="4427984" y="3750409"/>
            <a:ext cx="3815422" cy="496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_tradnl" b="1" dirty="0" err="1" smtClean="0">
                <a:solidFill>
                  <a:srgbClr val="FFFF00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ContactoCorporativo</a:t>
            </a:r>
            <a:endParaRPr lang="es-AR" b="1" dirty="0">
              <a:solidFill>
                <a:srgbClr val="FFFF00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</p:txBody>
      </p:sp>
      <p:sp>
        <p:nvSpPr>
          <p:cNvPr id="14" name="9 Rectángulo"/>
          <p:cNvSpPr/>
          <p:nvPr/>
        </p:nvSpPr>
        <p:spPr>
          <a:xfrm>
            <a:off x="4430531" y="4246796"/>
            <a:ext cx="3815422" cy="766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 smtClean="0"/>
              <a:t>empresa: </a:t>
            </a:r>
            <a:r>
              <a:rPr lang="es-AR" sz="2000" dirty="0" err="1" smtClean="0"/>
              <a:t>String</a:t>
            </a:r>
            <a:endParaRPr lang="es-AR" sz="2000" dirty="0" smtClean="0"/>
          </a:p>
          <a:p>
            <a:endParaRPr lang="es-ES" sz="2000" dirty="0" smtClean="0"/>
          </a:p>
        </p:txBody>
      </p:sp>
      <p:sp>
        <p:nvSpPr>
          <p:cNvPr id="3" name="Up Arrow 2"/>
          <p:cNvSpPr/>
          <p:nvPr/>
        </p:nvSpPr>
        <p:spPr>
          <a:xfrm>
            <a:off x="5940152" y="2924944"/>
            <a:ext cx="395543" cy="825465"/>
          </a:xfrm>
          <a:prstGeom prst="upArrow">
            <a:avLst>
              <a:gd name="adj1" fmla="val 0"/>
              <a:gd name="adj2" fmla="val 6100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6151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Libreta de Contactos  </a:t>
            </a:r>
            <a:endParaRPr lang="es-AR" sz="3600" b="1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496900"/>
              </p:ext>
            </p:extLst>
          </p:nvPr>
        </p:nvGraphicFramePr>
        <p:xfrm>
          <a:off x="539553" y="2060845"/>
          <a:ext cx="7632846" cy="2343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77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077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086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0863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320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 smtClean="0">
                          <a:effectLst/>
                        </a:rPr>
                        <a:t>Nombre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effectLst/>
                        </a:rPr>
                        <a:t>Número de Móvil</a:t>
                      </a:r>
                      <a:endParaRPr lang="es-A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effectLst/>
                        </a:rPr>
                        <a:t>Número Fijo</a:t>
                      </a:r>
                      <a:endParaRPr lang="es-A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email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dirty="0" err="1" smtClean="0">
                          <a:solidFill>
                            <a:sysClr val="windowText" lastClr="000000"/>
                          </a:solidFill>
                          <a:effectLst/>
                        </a:rPr>
                        <a:t>Avila</a:t>
                      </a:r>
                      <a:r>
                        <a:rPr lang="es-AR" sz="1800" smtClean="0">
                          <a:solidFill>
                            <a:sysClr val="windowText" lastClr="000000"/>
                          </a:solidFill>
                          <a:effectLst/>
                        </a:rPr>
                        <a:t> Mario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Castro Luis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dirty="0" err="1" smtClean="0">
                          <a:solidFill>
                            <a:sysClr val="windowText" lastClr="000000"/>
                          </a:solidFill>
                          <a:effectLst/>
                        </a:rPr>
                        <a:t>Davini</a:t>
                      </a:r>
                      <a:r>
                        <a:rPr lang="es-AR" sz="18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Laura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smtClean="0">
                          <a:solidFill>
                            <a:sysClr val="windowText" lastClr="000000"/>
                          </a:solidFill>
                          <a:effectLst/>
                        </a:rPr>
                        <a:t>Parodi Mario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Polo Leo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smtClean="0">
                          <a:solidFill>
                            <a:sysClr val="windowText" lastClr="000000"/>
                          </a:solidFill>
                          <a:effectLst/>
                        </a:rPr>
                        <a:t>Ramos Marisa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467544" y="4869160"/>
            <a:ext cx="7848872" cy="127727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AR" sz="2400" dirty="0" smtClean="0"/>
              <a:t>Supongamos que se decide eliminar el contacto </a:t>
            </a:r>
            <a:r>
              <a:rPr lang="es-AR" sz="2400" i="1" dirty="0" smtClean="0"/>
              <a:t>Castro Luis</a:t>
            </a:r>
            <a:r>
              <a:rPr lang="es-AR" sz="2400" dirty="0" smtClean="0"/>
              <a:t>. </a:t>
            </a:r>
          </a:p>
          <a:p>
            <a:pPr>
              <a:spcBef>
                <a:spcPts val="600"/>
              </a:spcBef>
            </a:pPr>
            <a:r>
              <a:rPr lang="es-AR" sz="2400" dirty="0" smtClean="0"/>
              <a:t>Los contactos que siguen deben </a:t>
            </a:r>
            <a:r>
              <a:rPr lang="es-AR" sz="2400" i="1" u="sng" dirty="0" smtClean="0"/>
              <a:t>arrastrarse</a:t>
            </a:r>
            <a:r>
              <a:rPr lang="es-AR" sz="2400" dirty="0" smtClean="0"/>
              <a:t> una posición </a:t>
            </a:r>
            <a:r>
              <a:rPr lang="es-AR" sz="2400" i="1" dirty="0" smtClean="0"/>
              <a:t>hacia arriba</a:t>
            </a:r>
            <a:r>
              <a:rPr lang="es-AR" sz="2400" dirty="0" smtClean="0"/>
              <a:t>. </a:t>
            </a:r>
            <a:endParaRPr lang="es-AR" sz="2400" i="1" dirty="0" smtClean="0"/>
          </a:p>
        </p:txBody>
      </p:sp>
      <p:sp>
        <p:nvSpPr>
          <p:cNvPr id="2" name="1 Flecha curvada hacia la izquierda"/>
          <p:cNvSpPr/>
          <p:nvPr/>
        </p:nvSpPr>
        <p:spPr>
          <a:xfrm flipH="1" flipV="1">
            <a:off x="215516" y="2852936"/>
            <a:ext cx="360040" cy="504056"/>
          </a:xfrm>
          <a:prstGeom prst="curved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717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Libreta de Contactos  </a:t>
            </a:r>
            <a:endParaRPr lang="es-AR" sz="3600" b="1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433279"/>
              </p:ext>
            </p:extLst>
          </p:nvPr>
        </p:nvGraphicFramePr>
        <p:xfrm>
          <a:off x="539553" y="2060845"/>
          <a:ext cx="7632846" cy="2343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77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077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086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0863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320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 smtClean="0">
                          <a:effectLst/>
                        </a:rPr>
                        <a:t>Nombre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effectLst/>
                        </a:rPr>
                        <a:t>Número de Móvil</a:t>
                      </a:r>
                      <a:endParaRPr lang="es-A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effectLst/>
                        </a:rPr>
                        <a:t>Número Fijo</a:t>
                      </a:r>
                      <a:endParaRPr lang="es-A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email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dirty="0" err="1" smtClean="0">
                          <a:solidFill>
                            <a:sysClr val="windowText" lastClr="000000"/>
                          </a:solidFill>
                          <a:effectLst/>
                        </a:rPr>
                        <a:t>Avila</a:t>
                      </a:r>
                      <a:r>
                        <a:rPr lang="es-AR" sz="1800" smtClean="0">
                          <a:solidFill>
                            <a:sysClr val="windowText" lastClr="000000"/>
                          </a:solidFill>
                          <a:effectLst/>
                        </a:rPr>
                        <a:t> Mario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dirty="0" err="1" smtClean="0">
                          <a:solidFill>
                            <a:sysClr val="windowText" lastClr="000000"/>
                          </a:solidFill>
                          <a:effectLst/>
                        </a:rPr>
                        <a:t>Davini</a:t>
                      </a:r>
                      <a:r>
                        <a:rPr lang="es-AR" sz="18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Laura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dirty="0" err="1" smtClean="0">
                          <a:solidFill>
                            <a:sysClr val="windowText" lastClr="000000"/>
                          </a:solidFill>
                          <a:effectLst/>
                        </a:rPr>
                        <a:t>Davini</a:t>
                      </a:r>
                      <a:r>
                        <a:rPr lang="es-AR" sz="18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Laura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smtClean="0">
                          <a:solidFill>
                            <a:sysClr val="windowText" lastClr="000000"/>
                          </a:solidFill>
                          <a:effectLst/>
                        </a:rPr>
                        <a:t>Parodi Mario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Polo Leo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smtClean="0">
                          <a:solidFill>
                            <a:sysClr val="windowText" lastClr="000000"/>
                          </a:solidFill>
                          <a:effectLst/>
                        </a:rPr>
                        <a:t>Ramos Marisa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1 Flecha curvada hacia la izquierda"/>
          <p:cNvSpPr/>
          <p:nvPr/>
        </p:nvSpPr>
        <p:spPr>
          <a:xfrm flipH="1" flipV="1">
            <a:off x="215516" y="3212976"/>
            <a:ext cx="360040" cy="504056"/>
          </a:xfrm>
          <a:prstGeom prst="curved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73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836712"/>
            <a:ext cx="791571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s-ES" sz="2400" i="1" dirty="0"/>
              <a:t>La clase cliente es responsable de controlar que haya lugar en la libreta antes de agregar un nuevo contacto y que no exista un contacto con el mismo nombre que el nuevo. </a:t>
            </a:r>
          </a:p>
          <a:p>
            <a:pPr>
              <a:spcBef>
                <a:spcPts val="1200"/>
              </a:spcBef>
            </a:pPr>
            <a:r>
              <a:rPr lang="es-ES" sz="2400" i="1" dirty="0" smtClean="0"/>
              <a:t>El método pertenece utiliza la estrategia de búsqueda binaria para decidir si la libreta contiene un contacto con el mismo nombre que el contacto que recibe como parámetro. </a:t>
            </a:r>
          </a:p>
          <a:p>
            <a:pPr>
              <a:spcBef>
                <a:spcPts val="1200"/>
              </a:spcBef>
            </a:pPr>
            <a:r>
              <a:rPr lang="es-ES" sz="2400" i="1" dirty="0" smtClean="0"/>
              <a:t>El método intercalar, intercala ordenadamente dos libretas en una sola. Si dos contactos coinciden en el nombre, deja el contacto de la libreta que recibe el mensaje. </a:t>
            </a:r>
          </a:p>
          <a:p>
            <a:pPr>
              <a:spcBef>
                <a:spcPts val="1200"/>
              </a:spcBef>
            </a:pPr>
            <a:endParaRPr lang="es-AR" sz="2400" i="1" dirty="0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Libreta de Contactos 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96170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Libreta de Contactos  </a:t>
            </a:r>
            <a:endParaRPr lang="es-AR" sz="3600" b="1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846885"/>
              </p:ext>
            </p:extLst>
          </p:nvPr>
        </p:nvGraphicFramePr>
        <p:xfrm>
          <a:off x="539553" y="2060845"/>
          <a:ext cx="7632846" cy="2343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77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077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086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0863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320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 smtClean="0">
                          <a:effectLst/>
                        </a:rPr>
                        <a:t>Nombre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effectLst/>
                        </a:rPr>
                        <a:t>Número de Móvil</a:t>
                      </a:r>
                      <a:endParaRPr lang="es-A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effectLst/>
                        </a:rPr>
                        <a:t>Número Fijo</a:t>
                      </a:r>
                      <a:endParaRPr lang="es-A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email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dirty="0" err="1" smtClean="0">
                          <a:solidFill>
                            <a:sysClr val="windowText" lastClr="000000"/>
                          </a:solidFill>
                          <a:effectLst/>
                        </a:rPr>
                        <a:t>Avila</a:t>
                      </a:r>
                      <a:r>
                        <a:rPr lang="es-AR" sz="1800" smtClean="0">
                          <a:solidFill>
                            <a:sysClr val="windowText" lastClr="000000"/>
                          </a:solidFill>
                          <a:effectLst/>
                        </a:rPr>
                        <a:t> Mario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dirty="0" err="1" smtClean="0">
                          <a:solidFill>
                            <a:sysClr val="windowText" lastClr="000000"/>
                          </a:solidFill>
                          <a:effectLst/>
                        </a:rPr>
                        <a:t>Davini</a:t>
                      </a:r>
                      <a:r>
                        <a:rPr lang="es-AR" sz="18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Laura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smtClean="0">
                          <a:solidFill>
                            <a:sysClr val="windowText" lastClr="000000"/>
                          </a:solidFill>
                          <a:effectLst/>
                        </a:rPr>
                        <a:t>Parodi Mario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smtClean="0">
                          <a:solidFill>
                            <a:sysClr val="windowText" lastClr="000000"/>
                          </a:solidFill>
                          <a:effectLst/>
                        </a:rPr>
                        <a:t>Parodi Mario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Polo Leo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smtClean="0">
                          <a:solidFill>
                            <a:sysClr val="windowText" lastClr="000000"/>
                          </a:solidFill>
                          <a:effectLst/>
                        </a:rPr>
                        <a:t>Ramos Marisa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1 Flecha curvada hacia la izquierda"/>
          <p:cNvSpPr/>
          <p:nvPr/>
        </p:nvSpPr>
        <p:spPr>
          <a:xfrm flipH="1" flipV="1">
            <a:off x="215516" y="3476673"/>
            <a:ext cx="360040" cy="504056"/>
          </a:xfrm>
          <a:prstGeom prst="curved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32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Libreta de Contactos  </a:t>
            </a:r>
            <a:endParaRPr lang="es-AR" sz="3600" b="1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818897"/>
              </p:ext>
            </p:extLst>
          </p:nvPr>
        </p:nvGraphicFramePr>
        <p:xfrm>
          <a:off x="539553" y="2060845"/>
          <a:ext cx="7632846" cy="2343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77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077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086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0863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320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 smtClean="0">
                          <a:effectLst/>
                        </a:rPr>
                        <a:t>Nombre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effectLst/>
                        </a:rPr>
                        <a:t>Número de Móvil</a:t>
                      </a:r>
                      <a:endParaRPr lang="es-A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effectLst/>
                        </a:rPr>
                        <a:t>Número Fijo</a:t>
                      </a:r>
                      <a:endParaRPr lang="es-A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email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dirty="0" err="1" smtClean="0">
                          <a:solidFill>
                            <a:sysClr val="windowText" lastClr="000000"/>
                          </a:solidFill>
                          <a:effectLst/>
                        </a:rPr>
                        <a:t>Avila</a:t>
                      </a:r>
                      <a:r>
                        <a:rPr lang="es-AR" sz="1800" smtClean="0">
                          <a:solidFill>
                            <a:sysClr val="windowText" lastClr="000000"/>
                          </a:solidFill>
                          <a:effectLst/>
                        </a:rPr>
                        <a:t> Mario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dirty="0" err="1" smtClean="0">
                          <a:solidFill>
                            <a:sysClr val="windowText" lastClr="000000"/>
                          </a:solidFill>
                          <a:effectLst/>
                        </a:rPr>
                        <a:t>Davini</a:t>
                      </a:r>
                      <a:r>
                        <a:rPr lang="es-AR" sz="18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Laura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smtClean="0">
                          <a:solidFill>
                            <a:sysClr val="windowText" lastClr="000000"/>
                          </a:solidFill>
                          <a:effectLst/>
                        </a:rPr>
                        <a:t>Parodi Mario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Polo Leo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Polo Leo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smtClean="0">
                          <a:solidFill>
                            <a:sysClr val="windowText" lastClr="000000"/>
                          </a:solidFill>
                          <a:effectLst/>
                        </a:rPr>
                        <a:t>Ramos Marisa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1 Flecha curvada hacia la izquierda"/>
          <p:cNvSpPr/>
          <p:nvPr/>
        </p:nvSpPr>
        <p:spPr>
          <a:xfrm flipH="1" flipV="1">
            <a:off x="215516" y="3476673"/>
            <a:ext cx="360040" cy="504056"/>
          </a:xfrm>
          <a:prstGeom prst="curved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546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Libreta de Contactos  </a:t>
            </a:r>
            <a:endParaRPr lang="es-AR" sz="3600" b="1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094578"/>
              </p:ext>
            </p:extLst>
          </p:nvPr>
        </p:nvGraphicFramePr>
        <p:xfrm>
          <a:off x="539553" y="2060845"/>
          <a:ext cx="7632846" cy="2343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77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077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086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0863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320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 smtClean="0">
                          <a:effectLst/>
                        </a:rPr>
                        <a:t>Nombre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effectLst/>
                        </a:rPr>
                        <a:t>Número de Móvil</a:t>
                      </a:r>
                      <a:endParaRPr lang="es-A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effectLst/>
                        </a:rPr>
                        <a:t>Número Fijo</a:t>
                      </a:r>
                      <a:endParaRPr lang="es-A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email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dirty="0" err="1" smtClean="0">
                          <a:solidFill>
                            <a:sysClr val="windowText" lastClr="000000"/>
                          </a:solidFill>
                          <a:effectLst/>
                        </a:rPr>
                        <a:t>Avila</a:t>
                      </a:r>
                      <a:r>
                        <a:rPr lang="es-AR" sz="1800" smtClean="0">
                          <a:solidFill>
                            <a:sysClr val="windowText" lastClr="000000"/>
                          </a:solidFill>
                          <a:effectLst/>
                        </a:rPr>
                        <a:t> Mario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dirty="0" err="1" smtClean="0">
                          <a:solidFill>
                            <a:sysClr val="windowText" lastClr="000000"/>
                          </a:solidFill>
                          <a:effectLst/>
                        </a:rPr>
                        <a:t>Davini</a:t>
                      </a:r>
                      <a:r>
                        <a:rPr lang="es-AR" sz="18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Laura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smtClean="0">
                          <a:solidFill>
                            <a:sysClr val="windowText" lastClr="000000"/>
                          </a:solidFill>
                          <a:effectLst/>
                        </a:rPr>
                        <a:t>Parodi Mario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Polo Leo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Polo Leo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smtClean="0">
                          <a:solidFill>
                            <a:sysClr val="windowText" lastClr="000000"/>
                          </a:solidFill>
                          <a:effectLst/>
                        </a:rPr>
                        <a:t>Ramos Marisa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1 Flecha curvada hacia la izquierda"/>
          <p:cNvSpPr/>
          <p:nvPr/>
        </p:nvSpPr>
        <p:spPr>
          <a:xfrm flipH="1" flipV="1">
            <a:off x="215516" y="3791948"/>
            <a:ext cx="360040" cy="504056"/>
          </a:xfrm>
          <a:prstGeom prst="curved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72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Libreta de Contactos  </a:t>
            </a:r>
            <a:endParaRPr lang="es-AR" sz="3600" b="1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158353"/>
              </p:ext>
            </p:extLst>
          </p:nvPr>
        </p:nvGraphicFramePr>
        <p:xfrm>
          <a:off x="539553" y="2060845"/>
          <a:ext cx="7632846" cy="2343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77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077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086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0863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320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 smtClean="0">
                          <a:effectLst/>
                        </a:rPr>
                        <a:t>Nombre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effectLst/>
                        </a:rPr>
                        <a:t>Número de Móvil</a:t>
                      </a:r>
                      <a:endParaRPr lang="es-A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effectLst/>
                        </a:rPr>
                        <a:t>Número Fijo</a:t>
                      </a:r>
                      <a:endParaRPr lang="es-A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email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dirty="0" err="1" smtClean="0">
                          <a:solidFill>
                            <a:sysClr val="windowText" lastClr="000000"/>
                          </a:solidFill>
                          <a:effectLst/>
                        </a:rPr>
                        <a:t>Avila</a:t>
                      </a:r>
                      <a:r>
                        <a:rPr lang="es-AR" sz="1800" smtClean="0">
                          <a:solidFill>
                            <a:sysClr val="windowText" lastClr="000000"/>
                          </a:solidFill>
                          <a:effectLst/>
                        </a:rPr>
                        <a:t> Mario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dirty="0" err="1" smtClean="0">
                          <a:solidFill>
                            <a:sysClr val="windowText" lastClr="000000"/>
                          </a:solidFill>
                          <a:effectLst/>
                        </a:rPr>
                        <a:t>Davini</a:t>
                      </a:r>
                      <a:r>
                        <a:rPr lang="es-AR" sz="18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Laura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Parodi Mario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Polo Leo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smtClean="0">
                          <a:solidFill>
                            <a:sysClr val="windowText" lastClr="000000"/>
                          </a:solidFill>
                          <a:effectLst/>
                        </a:rPr>
                        <a:t>Ramos Marisa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Ramos Marisa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247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Libreta de Contactos  </a:t>
            </a:r>
            <a:endParaRPr lang="es-AR" sz="3600" b="1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346672"/>
              </p:ext>
            </p:extLst>
          </p:nvPr>
        </p:nvGraphicFramePr>
        <p:xfrm>
          <a:off x="539553" y="2060845"/>
          <a:ext cx="7632846" cy="2343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77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077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086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0863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320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 smtClean="0">
                          <a:effectLst/>
                        </a:rPr>
                        <a:t>Nombre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effectLst/>
                        </a:rPr>
                        <a:t>Número de Móvil</a:t>
                      </a:r>
                      <a:endParaRPr lang="es-A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effectLst/>
                        </a:rPr>
                        <a:t>Número Fijo</a:t>
                      </a:r>
                      <a:endParaRPr lang="es-A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email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dirty="0" err="1" smtClean="0">
                          <a:solidFill>
                            <a:sysClr val="windowText" lastClr="000000"/>
                          </a:solidFill>
                          <a:effectLst/>
                        </a:rPr>
                        <a:t>Avila</a:t>
                      </a:r>
                      <a:r>
                        <a:rPr lang="es-AR" sz="1800" smtClean="0">
                          <a:solidFill>
                            <a:sysClr val="windowText" lastClr="000000"/>
                          </a:solidFill>
                          <a:effectLst/>
                        </a:rPr>
                        <a:t> Mario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dirty="0" err="1" smtClean="0">
                          <a:solidFill>
                            <a:sysClr val="windowText" lastClr="000000"/>
                          </a:solidFill>
                          <a:effectLst/>
                        </a:rPr>
                        <a:t>Davini</a:t>
                      </a:r>
                      <a:r>
                        <a:rPr lang="es-AR" sz="18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Laura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Parodi Mario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Polo Leo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smtClean="0">
                          <a:solidFill>
                            <a:sysClr val="windowText" lastClr="000000"/>
                          </a:solidFill>
                          <a:effectLst/>
                        </a:rPr>
                        <a:t>Ramos Marisa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881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00698" y="980319"/>
            <a:ext cx="834776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s-AR" sz="2800" dirty="0" smtClean="0"/>
              <a:t>El servicio </a:t>
            </a:r>
            <a:r>
              <a:rPr lang="es-A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eliminar</a:t>
            </a:r>
            <a:r>
              <a:rPr lang="es-AR" sz="2800" dirty="0" smtClean="0"/>
              <a:t> tiene que funcionar considerando varios casos diferentes: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AR" sz="2800" dirty="0" smtClean="0"/>
              <a:t>La libreta está vacía </a:t>
            </a:r>
          </a:p>
          <a:p>
            <a:pPr>
              <a:spcBef>
                <a:spcPts val="1200"/>
              </a:spcBef>
            </a:pPr>
            <a:r>
              <a:rPr lang="es-AR" sz="2800" dirty="0" smtClean="0"/>
              <a:t>el contacto: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z="2800" dirty="0" smtClean="0"/>
              <a:t>No pertenece a la libreta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z="2800" dirty="0" smtClean="0"/>
              <a:t>Es el primero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z="2800" dirty="0" smtClean="0"/>
              <a:t>Es el último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z="2800" dirty="0" smtClean="0"/>
              <a:t>Es Mayor al primero pero Menor que el último</a:t>
            </a:r>
          </a:p>
          <a:p>
            <a:r>
              <a:rPr lang="es-ES" sz="2800" dirty="0" smtClean="0"/>
              <a:t>Observemos que con la modificación en el comando </a:t>
            </a:r>
            <a:r>
              <a:rPr lang="es-E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nuevo</a:t>
            </a:r>
            <a:r>
              <a:rPr lang="es-ES" sz="2800" dirty="0" smtClean="0"/>
              <a:t> no puede haber dos contactos con el mismo nombre</a:t>
            </a:r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Libreta de Contactos 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25260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00698" y="1196752"/>
            <a:ext cx="7915718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400" dirty="0"/>
              <a:t>Algoritmo eliminar</a:t>
            </a:r>
          </a:p>
          <a:p>
            <a:r>
              <a:rPr lang="es-AR" sz="2400" dirty="0"/>
              <a:t>DE </a:t>
            </a:r>
            <a:r>
              <a:rPr lang="es-AR" sz="2400" b="1" u="sng" dirty="0" smtClean="0"/>
              <a:t>c</a:t>
            </a:r>
            <a:endParaRPr lang="es-AR" sz="2400" dirty="0"/>
          </a:p>
          <a:p>
            <a:r>
              <a:rPr lang="es-AR" sz="2400" dirty="0"/>
              <a:t>   Buscar la posición del </a:t>
            </a:r>
            <a:r>
              <a:rPr lang="es-AR" sz="2400" b="1" u="sng" dirty="0" smtClean="0"/>
              <a:t>c</a:t>
            </a:r>
            <a:endParaRPr lang="es-AR" sz="2400" dirty="0"/>
          </a:p>
          <a:p>
            <a:r>
              <a:rPr lang="es-AR" sz="2400" dirty="0"/>
              <a:t>   Si existe </a:t>
            </a:r>
          </a:p>
          <a:p>
            <a:pPr marL="452438"/>
            <a:r>
              <a:rPr lang="es-AR" sz="2400" dirty="0" smtClean="0"/>
              <a:t>Arrastrar los </a:t>
            </a:r>
            <a:r>
              <a:rPr lang="es-AR" sz="2400" dirty="0"/>
              <a:t>elementos desde </a:t>
            </a:r>
            <a:r>
              <a:rPr lang="es-AR" sz="2400" dirty="0" smtClean="0"/>
              <a:t>posición hasta el último   </a:t>
            </a:r>
            <a:r>
              <a:rPr lang="es-AR" sz="2400" dirty="0" err="1" smtClean="0"/>
              <a:t>Decrementar</a:t>
            </a:r>
            <a:r>
              <a:rPr lang="es-AR" sz="2400" dirty="0" smtClean="0"/>
              <a:t> </a:t>
            </a:r>
            <a:r>
              <a:rPr lang="es-AR" sz="2400" dirty="0"/>
              <a:t>la cantidad de contactos</a:t>
            </a:r>
          </a:p>
          <a:p>
            <a:r>
              <a:rPr lang="es-AR" sz="2800" dirty="0" smtClean="0"/>
              <a:t> </a:t>
            </a:r>
            <a:endParaRPr lang="es-AR" sz="2800" dirty="0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Libreta de Contactos  </a:t>
            </a:r>
            <a:endParaRPr lang="es-AR" sz="3600" b="1" dirty="0"/>
          </a:p>
        </p:txBody>
      </p:sp>
      <p:sp>
        <p:nvSpPr>
          <p:cNvPr id="4" name="3 Rectángulo"/>
          <p:cNvSpPr/>
          <p:nvPr/>
        </p:nvSpPr>
        <p:spPr>
          <a:xfrm>
            <a:off x="539552" y="3861048"/>
            <a:ext cx="7399784" cy="2308324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eliminar(Contacto 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c){</a:t>
            </a:r>
            <a:endParaRPr lang="es-A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/*Elimina, si existe, el contacto c 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</a:p>
          <a:p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pos =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posElemento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A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c,cant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(pos &lt;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cant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arrastrarAnt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(pos,cant-pos-1);</a:t>
            </a:r>
          </a:p>
          <a:p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cant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--;</a:t>
            </a:r>
          </a:p>
          <a:p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8687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4624"/>
            <a:ext cx="7543800" cy="692695"/>
          </a:xfrm>
        </p:spPr>
        <p:txBody>
          <a:bodyPr/>
          <a:lstStyle/>
          <a:p>
            <a:r>
              <a:rPr lang="es-ES" sz="3600" b="1" dirty="0" smtClean="0"/>
              <a:t>Caso de Estudio: Libreta de Contactos</a:t>
            </a:r>
            <a:endParaRPr lang="es-AR" sz="3600" b="1" dirty="0"/>
          </a:p>
        </p:txBody>
      </p:sp>
      <p:sp>
        <p:nvSpPr>
          <p:cNvPr id="4" name="3 Rectángulo"/>
          <p:cNvSpPr/>
          <p:nvPr/>
        </p:nvSpPr>
        <p:spPr>
          <a:xfrm>
            <a:off x="467544" y="869072"/>
            <a:ext cx="374441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 err="1"/>
              <a:t>Libreta_Contactos</a:t>
            </a:r>
            <a:endParaRPr lang="es-A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67544" y="1229112"/>
            <a:ext cx="3744416" cy="1047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/>
              <a:t>T [] </a:t>
            </a:r>
            <a:r>
              <a:rPr lang="es-ES" sz="2000" b="1" dirty="0" smtClean="0">
                <a:solidFill>
                  <a:srgbClr val="FFFF00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Contacto</a:t>
            </a:r>
            <a:endParaRPr lang="es-AR" sz="2000" b="1" dirty="0">
              <a:solidFill>
                <a:srgbClr val="FFFF00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  <a:p>
            <a:r>
              <a:rPr lang="es-ES" sz="2000" b="1" dirty="0" err="1"/>
              <a:t>cant:entero</a:t>
            </a:r>
            <a:endParaRPr lang="es-AR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427984" y="902495"/>
            <a:ext cx="3600400" cy="496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_tradnl" b="1" dirty="0" smtClean="0">
                <a:solidFill>
                  <a:srgbClr val="FFFF00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Contacto</a:t>
            </a:r>
            <a:endParaRPr lang="es-AR" b="1" dirty="0">
              <a:solidFill>
                <a:srgbClr val="FFFF00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4427984" y="1392184"/>
            <a:ext cx="3600400" cy="1532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dirty="0" err="1"/>
              <a:t>nombre:String</a:t>
            </a:r>
            <a:endParaRPr lang="es-AR" sz="2000" dirty="0"/>
          </a:p>
          <a:p>
            <a:r>
              <a:rPr lang="es-ES" sz="2000" dirty="0" err="1"/>
              <a:t>nroMovil</a:t>
            </a:r>
            <a:r>
              <a:rPr lang="es-ES" sz="2000" dirty="0"/>
              <a:t>: </a:t>
            </a:r>
            <a:r>
              <a:rPr lang="es-ES" sz="2000" dirty="0" err="1"/>
              <a:t>String</a:t>
            </a:r>
            <a:endParaRPr lang="es-AR" sz="2000" dirty="0"/>
          </a:p>
          <a:p>
            <a:r>
              <a:rPr lang="es-ES" sz="2000" dirty="0" err="1"/>
              <a:t>nroFijo:String</a:t>
            </a:r>
            <a:endParaRPr lang="es-AR" sz="2000" dirty="0"/>
          </a:p>
          <a:p>
            <a:r>
              <a:rPr lang="es-ES" sz="2000" dirty="0" err="1" smtClean="0"/>
              <a:t>email:String</a:t>
            </a:r>
            <a:endParaRPr lang="es-ES" sz="2000" dirty="0" smtClean="0"/>
          </a:p>
          <a:p>
            <a:endParaRPr lang="es-AR" sz="2000" b="1" dirty="0">
              <a:solidFill>
                <a:srgbClr val="000000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67545" y="2276872"/>
            <a:ext cx="3744416" cy="36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dirty="0"/>
              <a:t>&lt;&lt; Constructores&gt;&gt;</a:t>
            </a:r>
            <a:endParaRPr lang="es-AR" sz="2000" dirty="0"/>
          </a:p>
          <a:p>
            <a:r>
              <a:rPr lang="es-ES" sz="2000" dirty="0" err="1" smtClean="0"/>
              <a:t>Libreta_Contactos</a:t>
            </a:r>
            <a:r>
              <a:rPr lang="es-ES" sz="2000" dirty="0" smtClean="0"/>
              <a:t>(</a:t>
            </a:r>
            <a:r>
              <a:rPr lang="es-ES" sz="2000" dirty="0" err="1" smtClean="0"/>
              <a:t>max:entero</a:t>
            </a:r>
            <a:r>
              <a:rPr lang="es-ES" sz="2000" dirty="0"/>
              <a:t>)</a:t>
            </a:r>
            <a:endParaRPr lang="es-AR" sz="2000" dirty="0"/>
          </a:p>
          <a:p>
            <a:r>
              <a:rPr lang="es-ES" sz="2000" dirty="0"/>
              <a:t>&lt;&lt;Comandos&gt;&gt;</a:t>
            </a:r>
            <a:endParaRPr lang="es-AR" sz="2000" dirty="0"/>
          </a:p>
          <a:p>
            <a:r>
              <a:rPr lang="es-ES" sz="2000" dirty="0" smtClean="0"/>
              <a:t>nuevo(</a:t>
            </a:r>
            <a:r>
              <a:rPr lang="es-ES" sz="2000" dirty="0" err="1" smtClean="0"/>
              <a:t>nc:Contacto</a:t>
            </a:r>
            <a:r>
              <a:rPr lang="es-ES" sz="2000" dirty="0"/>
              <a:t>)</a:t>
            </a:r>
            <a:endParaRPr lang="es-AR" sz="2000" dirty="0"/>
          </a:p>
          <a:p>
            <a:r>
              <a:rPr lang="es-ES" sz="2000" dirty="0"/>
              <a:t>eliminar(</a:t>
            </a:r>
            <a:r>
              <a:rPr lang="es-ES" sz="2000" dirty="0" err="1"/>
              <a:t>c:Contacto</a:t>
            </a:r>
            <a:r>
              <a:rPr lang="es-ES" sz="2000" dirty="0"/>
              <a:t>)</a:t>
            </a:r>
            <a:endParaRPr lang="es-AR" sz="2000" dirty="0"/>
          </a:p>
          <a:p>
            <a:r>
              <a:rPr lang="es-ES" sz="2000" dirty="0"/>
              <a:t>&lt;&lt;Consultas&gt;&gt;</a:t>
            </a:r>
            <a:endParaRPr lang="es-AR" sz="2000" dirty="0"/>
          </a:p>
          <a:p>
            <a:r>
              <a:rPr lang="es-ES" sz="2000" dirty="0" err="1"/>
              <a:t>cantContactos</a:t>
            </a:r>
            <a:r>
              <a:rPr lang="es-ES" sz="2000" dirty="0"/>
              <a:t>():entero</a:t>
            </a:r>
            <a:endParaRPr lang="es-AR" sz="2000" dirty="0"/>
          </a:p>
          <a:p>
            <a:r>
              <a:rPr lang="es-ES" sz="2000" dirty="0" err="1" smtClean="0"/>
              <a:t>estaLlena</a:t>
            </a:r>
            <a:r>
              <a:rPr lang="es-ES" sz="2000" dirty="0" smtClean="0"/>
              <a:t>():</a:t>
            </a:r>
            <a:r>
              <a:rPr lang="es-ES" sz="2000" dirty="0"/>
              <a:t>entero</a:t>
            </a:r>
            <a:endParaRPr lang="es-AR" sz="2000" dirty="0"/>
          </a:p>
          <a:p>
            <a:r>
              <a:rPr lang="es-AR" sz="2000" dirty="0">
                <a:solidFill>
                  <a:srgbClr val="FFFF00"/>
                </a:solidFill>
              </a:rPr>
              <a:t>pertenece(</a:t>
            </a:r>
            <a:r>
              <a:rPr lang="es-AR" sz="2000" dirty="0" err="1">
                <a:solidFill>
                  <a:srgbClr val="FFFF00"/>
                </a:solidFill>
              </a:rPr>
              <a:t>c:Contacto</a:t>
            </a:r>
            <a:r>
              <a:rPr lang="es-AR" sz="2000" dirty="0">
                <a:solidFill>
                  <a:srgbClr val="FFFF00"/>
                </a:solidFill>
              </a:rPr>
              <a:t>):</a:t>
            </a:r>
            <a:r>
              <a:rPr lang="es-AR" sz="2000" dirty="0" err="1" smtClean="0">
                <a:solidFill>
                  <a:srgbClr val="FFFF00"/>
                </a:solidFill>
              </a:rPr>
              <a:t>boolean</a:t>
            </a:r>
            <a:endParaRPr lang="es-AR" sz="2000" dirty="0" smtClean="0">
              <a:solidFill>
                <a:srgbClr val="FFFF00"/>
              </a:solidFill>
            </a:endParaRPr>
          </a:p>
          <a:p>
            <a:r>
              <a:rPr lang="es-AR" sz="2000" dirty="0" smtClean="0"/>
              <a:t>intercalar(</a:t>
            </a:r>
            <a:r>
              <a:rPr lang="es-AR" sz="2000" dirty="0" err="1" smtClean="0"/>
              <a:t>l:Libreta_Contactos</a:t>
            </a:r>
            <a:r>
              <a:rPr lang="es-AR" sz="2000" dirty="0" smtClean="0"/>
              <a:t>):</a:t>
            </a:r>
          </a:p>
          <a:p>
            <a:r>
              <a:rPr lang="es-AR" sz="2000" dirty="0" err="1" smtClean="0"/>
              <a:t>Libreta_Contactos</a:t>
            </a:r>
            <a:endParaRPr lang="es-AR" sz="2000" dirty="0"/>
          </a:p>
        </p:txBody>
      </p:sp>
      <p:sp>
        <p:nvSpPr>
          <p:cNvPr id="8" name="7 Rectángulo"/>
          <p:cNvSpPr/>
          <p:nvPr/>
        </p:nvSpPr>
        <p:spPr>
          <a:xfrm>
            <a:off x="467544" y="5877272"/>
            <a:ext cx="8460940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ES" sz="2200" dirty="0" smtClean="0"/>
              <a:t>Busca un contacto con el mismo nombre que c aplicando Búsqueda Binaria</a:t>
            </a:r>
            <a:endParaRPr lang="es-AR" sz="2200" dirty="0"/>
          </a:p>
        </p:txBody>
      </p:sp>
      <p:sp>
        <p:nvSpPr>
          <p:cNvPr id="11" name="10 Rectángulo"/>
          <p:cNvSpPr/>
          <p:nvPr/>
        </p:nvSpPr>
        <p:spPr>
          <a:xfrm>
            <a:off x="4428986" y="2931829"/>
            <a:ext cx="3600400" cy="22181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dirty="0"/>
              <a:t>&lt;&lt;Constructor&gt;&gt;</a:t>
            </a:r>
            <a:endParaRPr lang="es-AR" sz="2000" dirty="0"/>
          </a:p>
          <a:p>
            <a:r>
              <a:rPr lang="es-ES" sz="2000" dirty="0"/>
              <a:t>Contacto (</a:t>
            </a:r>
            <a:r>
              <a:rPr lang="es-ES" sz="2000" dirty="0" err="1"/>
              <a:t>n:String</a:t>
            </a:r>
            <a:r>
              <a:rPr lang="es-ES" sz="2000" dirty="0"/>
              <a:t>)</a:t>
            </a:r>
            <a:endParaRPr lang="es-AR" sz="2000" dirty="0"/>
          </a:p>
          <a:p>
            <a:r>
              <a:rPr lang="es-ES" sz="2000" dirty="0"/>
              <a:t>&lt;&lt;Comandos&gt;&gt;</a:t>
            </a:r>
            <a:endParaRPr lang="es-AR" sz="2000" dirty="0"/>
          </a:p>
          <a:p>
            <a:r>
              <a:rPr lang="es-ES" sz="2000" dirty="0"/>
              <a:t>&lt;&lt;Consultas&gt;&gt;</a:t>
            </a:r>
            <a:endParaRPr lang="es-AR" sz="2000" dirty="0"/>
          </a:p>
          <a:p>
            <a:r>
              <a:rPr lang="es-ES" sz="2000" dirty="0" smtClean="0"/>
              <a:t>igual(c</a:t>
            </a:r>
            <a:r>
              <a:rPr lang="es-ES" sz="2000" dirty="0"/>
              <a:t>: Contacto):</a:t>
            </a:r>
            <a:r>
              <a:rPr lang="es-ES" sz="2000" dirty="0" err="1"/>
              <a:t>boolean</a:t>
            </a:r>
            <a:endParaRPr lang="es-AR" sz="2000" dirty="0"/>
          </a:p>
          <a:p>
            <a:r>
              <a:rPr lang="es-ES" sz="2000" dirty="0" smtClean="0"/>
              <a:t>mayor(c</a:t>
            </a:r>
            <a:r>
              <a:rPr lang="es-ES" sz="2000" dirty="0"/>
              <a:t>: Contacto):</a:t>
            </a:r>
            <a:r>
              <a:rPr lang="es-ES" sz="2000" dirty="0" err="1"/>
              <a:t>boolean</a:t>
            </a:r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40693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719138" y="1371600"/>
            <a:ext cx="730885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dirty="0">
                <a:latin typeface="+mn-lt"/>
              </a:rPr>
              <a:t>La  búsqueda binaria requiere que la estructura esté </a:t>
            </a:r>
            <a:r>
              <a:rPr lang="es-ES" altLang="es-AR" sz="2800" b="1" dirty="0">
                <a:latin typeface="+mn-lt"/>
              </a:rPr>
              <a:t>ordenada</a:t>
            </a:r>
            <a:r>
              <a:rPr lang="es-ES" altLang="es-AR" sz="2800" dirty="0">
                <a:latin typeface="+mn-lt"/>
              </a:rPr>
              <a:t> y consiste en partirla en mitades, considerando que el </a:t>
            </a:r>
            <a:r>
              <a:rPr lang="es-ES" altLang="es-AR" sz="2800" b="1" dirty="0">
                <a:latin typeface="+mn-lt"/>
              </a:rPr>
              <a:t>elemento buscado</a:t>
            </a:r>
            <a:r>
              <a:rPr lang="es-ES" altLang="es-AR" sz="2800" dirty="0">
                <a:latin typeface="+mn-lt"/>
              </a:rPr>
              <a:t> puede ser:</a:t>
            </a:r>
          </a:p>
        </p:txBody>
      </p:sp>
      <p:sp>
        <p:nvSpPr>
          <p:cNvPr id="233475" name="Text Box 3"/>
          <p:cNvSpPr txBox="1">
            <a:spLocks noChangeArrowheads="1"/>
          </p:cNvSpPr>
          <p:nvPr/>
        </p:nvSpPr>
        <p:spPr bwMode="auto">
          <a:xfrm>
            <a:off x="719138" y="3505200"/>
            <a:ext cx="84248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>
                <a:latin typeface="+mn-lt"/>
              </a:rPr>
              <a:t>•igual al que está en el medio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>
                <a:latin typeface="+mn-lt"/>
              </a:rPr>
              <a:t>•menor que el que está en el medio</a:t>
            </a:r>
          </a:p>
          <a:p>
            <a:pPr algn="l" eaLnBrk="1" hangingPunct="1">
              <a:spcBef>
                <a:spcPct val="0"/>
              </a:spcBef>
            </a:pPr>
            <a:r>
              <a:rPr lang="es-ES" altLang="es-AR" sz="2800">
                <a:latin typeface="+mn-lt"/>
              </a:rPr>
              <a:t>mayor que el que está en el medio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sz="2800">
              <a:latin typeface="+mn-lt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44624"/>
            <a:ext cx="792088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Búsqueda en una estructura ordenada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662441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232451" name="Text Box 3"/>
          <p:cNvSpPr txBox="1">
            <a:spLocks noChangeArrowheads="1"/>
          </p:cNvSpPr>
          <p:nvPr/>
        </p:nvSpPr>
        <p:spPr bwMode="auto">
          <a:xfrm>
            <a:off x="719138" y="3505200"/>
            <a:ext cx="8424862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/>
              <a:t>Si busco el número 17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sz="2800"/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/>
              <a:t>ÉXITO</a:t>
            </a:r>
          </a:p>
        </p:txBody>
      </p:sp>
      <p:sp>
        <p:nvSpPr>
          <p:cNvPr id="232453" name="Rectangle 5"/>
          <p:cNvSpPr>
            <a:spLocks noChangeArrowheads="1"/>
          </p:cNvSpPr>
          <p:nvPr/>
        </p:nvSpPr>
        <p:spPr bwMode="auto">
          <a:xfrm>
            <a:off x="7589838" y="2651125"/>
            <a:ext cx="593725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3</a:t>
            </a:r>
          </a:p>
        </p:txBody>
      </p:sp>
      <p:sp>
        <p:nvSpPr>
          <p:cNvPr id="232454" name="Rectangle 6"/>
          <p:cNvSpPr>
            <a:spLocks noChangeArrowheads="1"/>
          </p:cNvSpPr>
          <p:nvPr/>
        </p:nvSpPr>
        <p:spPr bwMode="auto">
          <a:xfrm>
            <a:off x="7589838" y="3154363"/>
            <a:ext cx="593725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12</a:t>
            </a:r>
          </a:p>
        </p:txBody>
      </p:sp>
      <p:sp>
        <p:nvSpPr>
          <p:cNvPr id="232455" name="Rectangle 7"/>
          <p:cNvSpPr>
            <a:spLocks noChangeArrowheads="1"/>
          </p:cNvSpPr>
          <p:nvPr/>
        </p:nvSpPr>
        <p:spPr bwMode="auto">
          <a:xfrm>
            <a:off x="7589838" y="3657600"/>
            <a:ext cx="593725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17</a:t>
            </a:r>
          </a:p>
        </p:txBody>
      </p:sp>
      <p:sp>
        <p:nvSpPr>
          <p:cNvPr id="232456" name="Rectangle 8"/>
          <p:cNvSpPr>
            <a:spLocks noChangeArrowheads="1"/>
          </p:cNvSpPr>
          <p:nvPr/>
        </p:nvSpPr>
        <p:spPr bwMode="auto">
          <a:xfrm>
            <a:off x="7589838" y="4160838"/>
            <a:ext cx="593725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22</a:t>
            </a:r>
          </a:p>
        </p:txBody>
      </p:sp>
      <p:sp>
        <p:nvSpPr>
          <p:cNvPr id="232457" name="Rectangle 9"/>
          <p:cNvSpPr>
            <a:spLocks noChangeArrowheads="1"/>
          </p:cNvSpPr>
          <p:nvPr/>
        </p:nvSpPr>
        <p:spPr bwMode="auto">
          <a:xfrm>
            <a:off x="7589838" y="4664075"/>
            <a:ext cx="593725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23</a:t>
            </a:r>
          </a:p>
        </p:txBody>
      </p:sp>
      <p:sp>
        <p:nvSpPr>
          <p:cNvPr id="232458" name="Rectangle 10"/>
          <p:cNvSpPr>
            <a:spLocks noChangeArrowheads="1"/>
          </p:cNvSpPr>
          <p:nvPr/>
        </p:nvSpPr>
        <p:spPr bwMode="auto">
          <a:xfrm>
            <a:off x="7589838" y="5167313"/>
            <a:ext cx="593725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45</a:t>
            </a:r>
          </a:p>
        </p:txBody>
      </p:sp>
      <p:sp>
        <p:nvSpPr>
          <p:cNvPr id="232459" name="Rectangle 11"/>
          <p:cNvSpPr>
            <a:spLocks noChangeArrowheads="1"/>
          </p:cNvSpPr>
          <p:nvPr/>
        </p:nvSpPr>
        <p:spPr bwMode="auto">
          <a:xfrm>
            <a:off x="7589838" y="3657600"/>
            <a:ext cx="593725" cy="50323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17</a:t>
            </a:r>
          </a:p>
        </p:txBody>
      </p:sp>
      <p:sp>
        <p:nvSpPr>
          <p:cNvPr id="232465" name="AutoShape 17"/>
          <p:cNvSpPr>
            <a:spLocks noChangeArrowheads="1"/>
          </p:cNvSpPr>
          <p:nvPr/>
        </p:nvSpPr>
        <p:spPr bwMode="auto">
          <a:xfrm>
            <a:off x="6721475" y="3794125"/>
            <a:ext cx="457200" cy="366713"/>
          </a:xfrm>
          <a:prstGeom prst="rightArrow">
            <a:avLst>
              <a:gd name="adj1" fmla="val 50000"/>
              <a:gd name="adj2" fmla="val 311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latin typeface="Times New Roman" pitchFamily="18" charset="0"/>
            </a:endParaRPr>
          </a:p>
        </p:txBody>
      </p:sp>
      <p:sp>
        <p:nvSpPr>
          <p:cNvPr id="232466" name="Text Box 18"/>
          <p:cNvSpPr txBox="1">
            <a:spLocks noChangeArrowheads="1"/>
          </p:cNvSpPr>
          <p:nvPr/>
        </p:nvSpPr>
        <p:spPr bwMode="auto">
          <a:xfrm>
            <a:off x="5805488" y="3749675"/>
            <a:ext cx="1189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s-AR" altLang="es-AR">
                <a:latin typeface="Times New Roman" pitchFamily="18" charset="0"/>
              </a:rPr>
              <a:t>Mitad</a:t>
            </a: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395536" y="44624"/>
            <a:ext cx="792088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Búsqueda en una estructura ordenada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1531717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2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2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2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2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2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2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2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3" grpId="0" animBg="1"/>
      <p:bldP spid="232454" grpId="0" animBg="1"/>
      <p:bldP spid="232455" grpId="0" animBg="1"/>
      <p:bldP spid="232456" grpId="0" animBg="1"/>
      <p:bldP spid="232457" grpId="0" animBg="1"/>
      <p:bldP spid="232458" grpId="0" animBg="1"/>
      <p:bldP spid="232459" grpId="0" animBg="1"/>
      <p:bldP spid="232465" grpId="0" animBg="1"/>
      <p:bldP spid="23246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4624"/>
            <a:ext cx="7543800" cy="692695"/>
          </a:xfrm>
        </p:spPr>
        <p:txBody>
          <a:bodyPr/>
          <a:lstStyle/>
          <a:p>
            <a:r>
              <a:rPr lang="es-ES" sz="3600" b="1" dirty="0" smtClean="0"/>
              <a:t>Caso de Estudio: Libreta de Contactos</a:t>
            </a:r>
            <a:endParaRPr lang="es-AR" sz="3600" b="1" dirty="0"/>
          </a:p>
        </p:txBody>
      </p:sp>
      <p:sp>
        <p:nvSpPr>
          <p:cNvPr id="4" name="3 Rectángulo"/>
          <p:cNvSpPr/>
          <p:nvPr/>
        </p:nvSpPr>
        <p:spPr>
          <a:xfrm>
            <a:off x="467544" y="869072"/>
            <a:ext cx="374441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 err="1"/>
              <a:t>Libreta_Contactos</a:t>
            </a:r>
            <a:endParaRPr lang="es-A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67544" y="1229112"/>
            <a:ext cx="3744416" cy="1047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/>
              <a:t>T [] </a:t>
            </a:r>
            <a:r>
              <a:rPr lang="es-ES" sz="2000" b="1" dirty="0" smtClean="0">
                <a:solidFill>
                  <a:srgbClr val="FFFF00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Contacto</a:t>
            </a:r>
            <a:endParaRPr lang="es-AR" sz="2000" b="1" dirty="0">
              <a:solidFill>
                <a:srgbClr val="FFFF00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  <a:p>
            <a:r>
              <a:rPr lang="es-ES" sz="2000" b="1" dirty="0" err="1"/>
              <a:t>cant:entero</a:t>
            </a:r>
            <a:endParaRPr lang="es-AR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427984" y="902495"/>
            <a:ext cx="4320480" cy="496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_tradnl" b="1" dirty="0" smtClean="0">
                <a:solidFill>
                  <a:srgbClr val="FFFF00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Contacto</a:t>
            </a:r>
            <a:endParaRPr lang="es-AR" b="1" dirty="0">
              <a:solidFill>
                <a:srgbClr val="FFFF00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4427984" y="1392184"/>
            <a:ext cx="4320480" cy="1532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dirty="0" err="1"/>
              <a:t>nombre:String</a:t>
            </a:r>
            <a:endParaRPr lang="es-AR" sz="2000" dirty="0"/>
          </a:p>
          <a:p>
            <a:r>
              <a:rPr lang="es-ES" sz="2000" dirty="0" err="1"/>
              <a:t>nroMovil</a:t>
            </a:r>
            <a:r>
              <a:rPr lang="es-ES" sz="2000" dirty="0"/>
              <a:t>: </a:t>
            </a:r>
            <a:r>
              <a:rPr lang="es-ES" sz="2000" dirty="0" err="1"/>
              <a:t>String</a:t>
            </a:r>
            <a:endParaRPr lang="es-AR" sz="2000" dirty="0"/>
          </a:p>
          <a:p>
            <a:r>
              <a:rPr lang="es-ES" sz="2000" dirty="0" err="1"/>
              <a:t>nroFijo:String</a:t>
            </a:r>
            <a:endParaRPr lang="es-AR" sz="2000" dirty="0"/>
          </a:p>
          <a:p>
            <a:r>
              <a:rPr lang="es-ES" sz="2000" dirty="0" err="1"/>
              <a:t>email:String</a:t>
            </a:r>
            <a:endParaRPr lang="es-AR" sz="2000" b="1" dirty="0">
              <a:solidFill>
                <a:srgbClr val="000000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67545" y="2276872"/>
            <a:ext cx="3744416" cy="3312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&lt;&lt; Constructores&gt;&gt;</a:t>
            </a:r>
            <a:endParaRPr lang="es-AR" dirty="0"/>
          </a:p>
          <a:p>
            <a:r>
              <a:rPr lang="es-ES" dirty="0" err="1" smtClean="0"/>
              <a:t>Libreta_Contactos</a:t>
            </a:r>
            <a:r>
              <a:rPr lang="es-ES" dirty="0" smtClean="0"/>
              <a:t>(</a:t>
            </a:r>
            <a:r>
              <a:rPr lang="es-ES" dirty="0" err="1" smtClean="0"/>
              <a:t>max:entero</a:t>
            </a:r>
            <a:r>
              <a:rPr lang="es-ES" dirty="0"/>
              <a:t>)</a:t>
            </a:r>
            <a:endParaRPr lang="es-AR" dirty="0"/>
          </a:p>
          <a:p>
            <a:r>
              <a:rPr lang="es-ES" dirty="0"/>
              <a:t>&lt;&lt;Comandos&gt;&gt;</a:t>
            </a:r>
            <a:endParaRPr lang="es-AR" dirty="0"/>
          </a:p>
          <a:p>
            <a:r>
              <a:rPr lang="es-ES" dirty="0" smtClean="0"/>
              <a:t>nuevo(</a:t>
            </a:r>
            <a:r>
              <a:rPr lang="es-ES" dirty="0" err="1" smtClean="0"/>
              <a:t>nc:Contacto</a:t>
            </a:r>
            <a:r>
              <a:rPr lang="es-ES" dirty="0"/>
              <a:t>)</a:t>
            </a:r>
            <a:endParaRPr lang="es-AR" dirty="0"/>
          </a:p>
          <a:p>
            <a:r>
              <a:rPr lang="es-ES" dirty="0"/>
              <a:t>eliminar(</a:t>
            </a:r>
            <a:r>
              <a:rPr lang="es-ES" dirty="0" err="1"/>
              <a:t>c:Contacto</a:t>
            </a:r>
            <a:r>
              <a:rPr lang="es-ES" dirty="0"/>
              <a:t>)</a:t>
            </a:r>
            <a:endParaRPr lang="es-AR" dirty="0"/>
          </a:p>
          <a:p>
            <a:r>
              <a:rPr lang="es-ES" dirty="0"/>
              <a:t>&lt;&lt;Consultas&gt;&gt;</a:t>
            </a:r>
            <a:endParaRPr lang="es-AR" dirty="0"/>
          </a:p>
          <a:p>
            <a:r>
              <a:rPr lang="es-ES" dirty="0" err="1"/>
              <a:t>cantContactos</a:t>
            </a:r>
            <a:r>
              <a:rPr lang="es-ES" dirty="0"/>
              <a:t>():entero</a:t>
            </a:r>
            <a:endParaRPr lang="es-AR" dirty="0"/>
          </a:p>
          <a:p>
            <a:r>
              <a:rPr lang="es-ES" dirty="0" err="1" smtClean="0"/>
              <a:t>estaLlena</a:t>
            </a:r>
            <a:r>
              <a:rPr lang="es-ES" dirty="0" smtClean="0"/>
              <a:t>():</a:t>
            </a:r>
            <a:r>
              <a:rPr lang="es-ES" dirty="0" err="1" smtClean="0"/>
              <a:t>boolean</a:t>
            </a:r>
            <a:endParaRPr lang="es-AR" dirty="0"/>
          </a:p>
          <a:p>
            <a:r>
              <a:rPr lang="es-AR" dirty="0"/>
              <a:t>pertenece(</a:t>
            </a:r>
            <a:r>
              <a:rPr lang="es-AR" dirty="0" err="1"/>
              <a:t>c:Contacto</a:t>
            </a:r>
            <a:r>
              <a:rPr lang="es-AR" dirty="0"/>
              <a:t>):</a:t>
            </a:r>
            <a:r>
              <a:rPr lang="es-AR" dirty="0" err="1" smtClean="0"/>
              <a:t>boolean</a:t>
            </a:r>
            <a:endParaRPr lang="es-AR" dirty="0" smtClean="0"/>
          </a:p>
          <a:p>
            <a:r>
              <a:rPr lang="es-ES" dirty="0"/>
              <a:t>intercalar(</a:t>
            </a:r>
            <a:r>
              <a:rPr lang="es-ES" dirty="0" err="1"/>
              <a:t>l:Libreta_Contactos</a:t>
            </a:r>
            <a:r>
              <a:rPr lang="es-ES" dirty="0" smtClean="0"/>
              <a:t>):</a:t>
            </a:r>
          </a:p>
          <a:p>
            <a:r>
              <a:rPr lang="es-ES" dirty="0" err="1" smtClean="0"/>
              <a:t>Libreta_Contactos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8" name="7 Rectángulo"/>
          <p:cNvSpPr/>
          <p:nvPr/>
        </p:nvSpPr>
        <p:spPr>
          <a:xfrm>
            <a:off x="467544" y="5373216"/>
            <a:ext cx="7632848" cy="4308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endParaRPr lang="es-AR" sz="2200" dirty="0"/>
          </a:p>
        </p:txBody>
      </p:sp>
      <p:sp>
        <p:nvSpPr>
          <p:cNvPr id="11" name="10 Rectángulo"/>
          <p:cNvSpPr/>
          <p:nvPr/>
        </p:nvSpPr>
        <p:spPr>
          <a:xfrm>
            <a:off x="4428986" y="2931829"/>
            <a:ext cx="4320480" cy="22181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dirty="0"/>
              <a:t>&lt;&lt;Constructor&gt;&gt;</a:t>
            </a:r>
            <a:endParaRPr lang="es-AR" sz="2000" dirty="0"/>
          </a:p>
          <a:p>
            <a:r>
              <a:rPr lang="es-ES" sz="2000" dirty="0"/>
              <a:t>Contacto (</a:t>
            </a:r>
            <a:r>
              <a:rPr lang="es-ES" sz="2000" dirty="0" err="1"/>
              <a:t>n:String</a:t>
            </a:r>
            <a:r>
              <a:rPr lang="es-ES" sz="2000" dirty="0"/>
              <a:t>)</a:t>
            </a:r>
            <a:endParaRPr lang="es-AR" sz="2000" dirty="0"/>
          </a:p>
          <a:p>
            <a:r>
              <a:rPr lang="es-ES" sz="2000" dirty="0"/>
              <a:t>&lt;&lt;Comandos&gt;&gt;</a:t>
            </a:r>
            <a:endParaRPr lang="es-AR" sz="2000" dirty="0"/>
          </a:p>
          <a:p>
            <a:r>
              <a:rPr lang="es-ES" sz="2000" dirty="0"/>
              <a:t>&lt;&lt;Consultas&gt;&gt;</a:t>
            </a:r>
            <a:endParaRPr lang="es-AR" sz="2000" dirty="0"/>
          </a:p>
          <a:p>
            <a:r>
              <a:rPr lang="es-ES" sz="2000" dirty="0" smtClean="0"/>
              <a:t>igual(c</a:t>
            </a:r>
            <a:r>
              <a:rPr lang="es-ES" sz="2000" dirty="0"/>
              <a:t>: Contacto):</a:t>
            </a:r>
            <a:r>
              <a:rPr lang="es-ES" sz="2000" dirty="0" err="1"/>
              <a:t>boolean</a:t>
            </a:r>
            <a:endParaRPr lang="es-AR" sz="2000" dirty="0"/>
          </a:p>
          <a:p>
            <a:r>
              <a:rPr lang="es-ES" sz="2000" dirty="0" smtClean="0"/>
              <a:t>mayor(c</a:t>
            </a:r>
            <a:r>
              <a:rPr lang="es-ES" sz="2000" dirty="0"/>
              <a:t>: Contacto):</a:t>
            </a:r>
            <a:r>
              <a:rPr lang="es-ES" sz="2000" dirty="0" err="1"/>
              <a:t>boolean</a:t>
            </a:r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388928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236547" name="Text Box 3"/>
          <p:cNvSpPr txBox="1">
            <a:spLocks noChangeArrowheads="1"/>
          </p:cNvSpPr>
          <p:nvPr/>
        </p:nvSpPr>
        <p:spPr bwMode="auto">
          <a:xfrm>
            <a:off x="719138" y="3505200"/>
            <a:ext cx="84248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/>
              <a:t>Si busco el número 23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sz="2800"/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/>
              <a:t>Descarto la primera mitad y busco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/>
              <a:t>en la segunda</a:t>
            </a:r>
          </a:p>
        </p:txBody>
      </p:sp>
      <p:sp>
        <p:nvSpPr>
          <p:cNvPr id="236549" name="Rectangle 5"/>
          <p:cNvSpPr>
            <a:spLocks noChangeArrowheads="1"/>
          </p:cNvSpPr>
          <p:nvPr/>
        </p:nvSpPr>
        <p:spPr bwMode="auto">
          <a:xfrm>
            <a:off x="7589838" y="2651125"/>
            <a:ext cx="595312" cy="5032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3</a:t>
            </a:r>
          </a:p>
        </p:txBody>
      </p:sp>
      <p:sp>
        <p:nvSpPr>
          <p:cNvPr id="236550" name="Rectangle 6"/>
          <p:cNvSpPr>
            <a:spLocks noChangeArrowheads="1"/>
          </p:cNvSpPr>
          <p:nvPr/>
        </p:nvSpPr>
        <p:spPr bwMode="auto">
          <a:xfrm>
            <a:off x="7589838" y="3154363"/>
            <a:ext cx="595312" cy="503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12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7589838" y="3657600"/>
            <a:ext cx="593725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17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7589838" y="4160838"/>
            <a:ext cx="593725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22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7589838" y="4664075"/>
            <a:ext cx="593725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23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7589838" y="5167313"/>
            <a:ext cx="593725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45</a:t>
            </a: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7589838" y="3657600"/>
            <a:ext cx="593725" cy="50323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17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7589838" y="2651125"/>
            <a:ext cx="593725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3</a:t>
            </a: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7589838" y="3154363"/>
            <a:ext cx="593725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12</a:t>
            </a:r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>
            <a:off x="6721475" y="3794125"/>
            <a:ext cx="457200" cy="366713"/>
          </a:xfrm>
          <a:prstGeom prst="rightArrow">
            <a:avLst>
              <a:gd name="adj1" fmla="val 50000"/>
              <a:gd name="adj2" fmla="val 311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latin typeface="Times New Roman" pitchFamily="18" charset="0"/>
            </a:endParaRP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5805488" y="3749675"/>
            <a:ext cx="1189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s-AR" altLang="es-AR">
                <a:latin typeface="Times New Roman" pitchFamily="18" charset="0"/>
              </a:rPr>
              <a:t>Mitad</a:t>
            </a:r>
          </a:p>
        </p:txBody>
      </p:sp>
      <p:sp>
        <p:nvSpPr>
          <p:cNvPr id="16" name="1 Título"/>
          <p:cNvSpPr txBox="1">
            <a:spLocks/>
          </p:cNvSpPr>
          <p:nvPr/>
        </p:nvSpPr>
        <p:spPr>
          <a:xfrm>
            <a:off x="395536" y="44624"/>
            <a:ext cx="792088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Búsqueda en una estructura ordenada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2091951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36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36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9" grpId="0" animBg="1"/>
      <p:bldP spid="23655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235523" name="Text Box 3"/>
          <p:cNvSpPr txBox="1">
            <a:spLocks noChangeArrowheads="1"/>
          </p:cNvSpPr>
          <p:nvPr/>
        </p:nvSpPr>
        <p:spPr bwMode="auto">
          <a:xfrm>
            <a:off x="719138" y="3505200"/>
            <a:ext cx="8424862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/>
              <a:t>Si busco el número 23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sz="2800"/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/>
              <a:t>ÉXITO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7589838" y="2651125"/>
            <a:ext cx="593725" cy="5032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3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7589838" y="3154363"/>
            <a:ext cx="593725" cy="503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12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7589838" y="3657600"/>
            <a:ext cx="593725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17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589838" y="4160838"/>
            <a:ext cx="593725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22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7589838" y="4664075"/>
            <a:ext cx="593725" cy="50323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23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7589838" y="5167313"/>
            <a:ext cx="593725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45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7589838" y="3657600"/>
            <a:ext cx="593725" cy="50323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17</a:t>
            </a:r>
          </a:p>
        </p:txBody>
      </p:sp>
      <p:sp>
        <p:nvSpPr>
          <p:cNvPr id="5132" name="AutoShape 12"/>
          <p:cNvSpPr>
            <a:spLocks noChangeArrowheads="1"/>
          </p:cNvSpPr>
          <p:nvPr/>
        </p:nvSpPr>
        <p:spPr bwMode="auto">
          <a:xfrm>
            <a:off x="6904038" y="4708525"/>
            <a:ext cx="457200" cy="366713"/>
          </a:xfrm>
          <a:prstGeom prst="rightArrow">
            <a:avLst>
              <a:gd name="adj1" fmla="val 50000"/>
              <a:gd name="adj2" fmla="val 311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latin typeface="Times New Roman" pitchFamily="18" charset="0"/>
            </a:endParaRP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5988050" y="4664075"/>
            <a:ext cx="1189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s-AR" altLang="es-AR">
                <a:latin typeface="Times New Roman" pitchFamily="18" charset="0"/>
              </a:rPr>
              <a:t>Mitad</a:t>
            </a: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395536" y="44624"/>
            <a:ext cx="792088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Búsqueda en una estructura ordenada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167224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234499" name="Text Box 3"/>
          <p:cNvSpPr txBox="1">
            <a:spLocks noChangeArrowheads="1"/>
          </p:cNvSpPr>
          <p:nvPr/>
        </p:nvSpPr>
        <p:spPr bwMode="auto">
          <a:xfrm>
            <a:off x="719138" y="3505200"/>
            <a:ext cx="84248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/>
              <a:t>Si busco el número 21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sz="2800"/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/>
              <a:t>Descarto la primera mitad y busco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/>
              <a:t>en la segunda</a:t>
            </a:r>
          </a:p>
        </p:txBody>
      </p:sp>
      <p:sp>
        <p:nvSpPr>
          <p:cNvPr id="234501" name="Rectangle 5"/>
          <p:cNvSpPr>
            <a:spLocks noChangeArrowheads="1"/>
          </p:cNvSpPr>
          <p:nvPr/>
        </p:nvSpPr>
        <p:spPr bwMode="auto">
          <a:xfrm>
            <a:off x="7589838" y="2651125"/>
            <a:ext cx="593725" cy="5032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3</a:t>
            </a:r>
          </a:p>
        </p:txBody>
      </p:sp>
      <p:sp>
        <p:nvSpPr>
          <p:cNvPr id="234502" name="Rectangle 6"/>
          <p:cNvSpPr>
            <a:spLocks noChangeArrowheads="1"/>
          </p:cNvSpPr>
          <p:nvPr/>
        </p:nvSpPr>
        <p:spPr bwMode="auto">
          <a:xfrm>
            <a:off x="7589838" y="3154363"/>
            <a:ext cx="593725" cy="503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12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7589838" y="3657600"/>
            <a:ext cx="593725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17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7589838" y="4160838"/>
            <a:ext cx="593725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22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7589838" y="4664075"/>
            <a:ext cx="593725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23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7589838" y="5167313"/>
            <a:ext cx="593725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45</a:t>
            </a:r>
          </a:p>
        </p:txBody>
      </p:sp>
      <p:sp>
        <p:nvSpPr>
          <p:cNvPr id="234507" name="Rectangle 11"/>
          <p:cNvSpPr>
            <a:spLocks noChangeArrowheads="1"/>
          </p:cNvSpPr>
          <p:nvPr/>
        </p:nvSpPr>
        <p:spPr bwMode="auto">
          <a:xfrm>
            <a:off x="7589838" y="3657600"/>
            <a:ext cx="593725" cy="50323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17</a:t>
            </a: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7589838" y="2651125"/>
            <a:ext cx="593725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3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7589838" y="3154363"/>
            <a:ext cx="593725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12</a:t>
            </a:r>
          </a:p>
        </p:txBody>
      </p:sp>
      <p:sp>
        <p:nvSpPr>
          <p:cNvPr id="234510" name="AutoShape 14"/>
          <p:cNvSpPr>
            <a:spLocks noChangeArrowheads="1"/>
          </p:cNvSpPr>
          <p:nvPr/>
        </p:nvSpPr>
        <p:spPr bwMode="auto">
          <a:xfrm>
            <a:off x="7040563" y="3748088"/>
            <a:ext cx="457200" cy="366712"/>
          </a:xfrm>
          <a:prstGeom prst="rightArrow">
            <a:avLst>
              <a:gd name="adj1" fmla="val 50000"/>
              <a:gd name="adj2" fmla="val 311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latin typeface="Times New Roman" pitchFamily="18" charset="0"/>
            </a:endParaRPr>
          </a:p>
        </p:txBody>
      </p:sp>
      <p:sp>
        <p:nvSpPr>
          <p:cNvPr id="234511" name="Text Box 15"/>
          <p:cNvSpPr txBox="1">
            <a:spLocks noChangeArrowheads="1"/>
          </p:cNvSpPr>
          <p:nvPr/>
        </p:nvSpPr>
        <p:spPr bwMode="auto">
          <a:xfrm>
            <a:off x="6124575" y="3703638"/>
            <a:ext cx="1189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s-AR" altLang="es-AR">
                <a:latin typeface="Times New Roman" pitchFamily="18" charset="0"/>
              </a:rPr>
              <a:t>Mitad</a:t>
            </a:r>
          </a:p>
        </p:txBody>
      </p:sp>
      <p:sp>
        <p:nvSpPr>
          <p:cNvPr id="16" name="1 Título"/>
          <p:cNvSpPr txBox="1">
            <a:spLocks/>
          </p:cNvSpPr>
          <p:nvPr/>
        </p:nvSpPr>
        <p:spPr>
          <a:xfrm>
            <a:off x="395536" y="44624"/>
            <a:ext cx="792088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Búsqueda en una estructura ordenada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830071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4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3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34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34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34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501" grpId="0" animBg="1"/>
      <p:bldP spid="234502" grpId="0" animBg="1"/>
      <p:bldP spid="234507" grpId="0" animBg="1"/>
      <p:bldP spid="234510" grpId="0" animBg="1"/>
      <p:bldP spid="234511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237571" name="Text Box 3"/>
          <p:cNvSpPr txBox="1">
            <a:spLocks noChangeArrowheads="1"/>
          </p:cNvSpPr>
          <p:nvPr/>
        </p:nvSpPr>
        <p:spPr bwMode="auto">
          <a:xfrm>
            <a:off x="719138" y="3505200"/>
            <a:ext cx="84248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/>
              <a:t>Si busco el número 21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sz="2800"/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/>
              <a:t>Descarto la segunda mitad y busco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/>
              <a:t>en la primera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7589838" y="2651125"/>
            <a:ext cx="593725" cy="5032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3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7589838" y="3154363"/>
            <a:ext cx="593725" cy="503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12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7589838" y="3657600"/>
            <a:ext cx="593725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17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589838" y="4160838"/>
            <a:ext cx="593725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22</a:t>
            </a:r>
          </a:p>
        </p:txBody>
      </p:sp>
      <p:sp>
        <p:nvSpPr>
          <p:cNvPr id="237577" name="Rectangle 9"/>
          <p:cNvSpPr>
            <a:spLocks noChangeArrowheads="1"/>
          </p:cNvSpPr>
          <p:nvPr/>
        </p:nvSpPr>
        <p:spPr bwMode="auto">
          <a:xfrm>
            <a:off x="7589838" y="4664075"/>
            <a:ext cx="593725" cy="50323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23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7589838" y="5167313"/>
            <a:ext cx="593725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45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7589838" y="3657600"/>
            <a:ext cx="593725" cy="50323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17</a:t>
            </a:r>
          </a:p>
        </p:txBody>
      </p:sp>
      <p:sp>
        <p:nvSpPr>
          <p:cNvPr id="237580" name="Rectangle 12"/>
          <p:cNvSpPr>
            <a:spLocks noChangeArrowheads="1"/>
          </p:cNvSpPr>
          <p:nvPr/>
        </p:nvSpPr>
        <p:spPr bwMode="auto">
          <a:xfrm>
            <a:off x="7589838" y="5167313"/>
            <a:ext cx="593725" cy="503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45</a:t>
            </a: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7589838" y="4664075"/>
            <a:ext cx="593725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23</a:t>
            </a:r>
          </a:p>
        </p:txBody>
      </p:sp>
      <p:sp>
        <p:nvSpPr>
          <p:cNvPr id="7182" name="AutoShape 15"/>
          <p:cNvSpPr>
            <a:spLocks noChangeArrowheads="1"/>
          </p:cNvSpPr>
          <p:nvPr/>
        </p:nvSpPr>
        <p:spPr bwMode="auto">
          <a:xfrm>
            <a:off x="6996113" y="4799013"/>
            <a:ext cx="457200" cy="366712"/>
          </a:xfrm>
          <a:prstGeom prst="rightArrow">
            <a:avLst>
              <a:gd name="adj1" fmla="val 50000"/>
              <a:gd name="adj2" fmla="val 311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latin typeface="Times New Roman" pitchFamily="18" charset="0"/>
            </a:endParaRPr>
          </a:p>
        </p:txBody>
      </p:sp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6080125" y="4754563"/>
            <a:ext cx="1189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s-AR" altLang="es-AR">
                <a:latin typeface="Times New Roman" pitchFamily="18" charset="0"/>
              </a:rPr>
              <a:t>Mitad</a:t>
            </a:r>
          </a:p>
        </p:txBody>
      </p:sp>
      <p:sp>
        <p:nvSpPr>
          <p:cNvPr id="16" name="1 Título"/>
          <p:cNvSpPr txBox="1">
            <a:spLocks/>
          </p:cNvSpPr>
          <p:nvPr/>
        </p:nvSpPr>
        <p:spPr>
          <a:xfrm>
            <a:off x="395536" y="44624"/>
            <a:ext cx="792088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Búsqueda en una estructura ordenada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2253252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7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7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7" grpId="0" animBg="1"/>
      <p:bldP spid="237580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239619" name="Text Box 3"/>
          <p:cNvSpPr txBox="1">
            <a:spLocks noChangeArrowheads="1"/>
          </p:cNvSpPr>
          <p:nvPr/>
        </p:nvSpPr>
        <p:spPr bwMode="auto">
          <a:xfrm>
            <a:off x="719138" y="3505200"/>
            <a:ext cx="8424862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/>
              <a:t>Si busco el número 21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sz="2800"/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/>
              <a:t>NO ESTÁ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7589838" y="2651125"/>
            <a:ext cx="593725" cy="5032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3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7589838" y="3154363"/>
            <a:ext cx="593725" cy="503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12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7589838" y="3657600"/>
            <a:ext cx="593725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17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7589838" y="4160838"/>
            <a:ext cx="593725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22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7589838" y="4664075"/>
            <a:ext cx="593725" cy="50323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23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7589838" y="5167313"/>
            <a:ext cx="593725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45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7589838" y="3657600"/>
            <a:ext cx="593725" cy="50323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17</a:t>
            </a: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7589838" y="5165725"/>
            <a:ext cx="593725" cy="5032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45</a:t>
            </a:r>
          </a:p>
        </p:txBody>
      </p:sp>
      <p:sp>
        <p:nvSpPr>
          <p:cNvPr id="239629" name="Rectangle 13"/>
          <p:cNvSpPr>
            <a:spLocks noChangeArrowheads="1"/>
          </p:cNvSpPr>
          <p:nvPr/>
        </p:nvSpPr>
        <p:spPr bwMode="auto">
          <a:xfrm>
            <a:off x="7589838" y="4160838"/>
            <a:ext cx="593725" cy="503237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latin typeface="Times New Roman" pitchFamily="18" charset="0"/>
              </a:rPr>
              <a:t>22</a:t>
            </a:r>
          </a:p>
        </p:txBody>
      </p:sp>
      <p:sp>
        <p:nvSpPr>
          <p:cNvPr id="8206" name="AutoShape 14"/>
          <p:cNvSpPr>
            <a:spLocks noChangeArrowheads="1"/>
          </p:cNvSpPr>
          <p:nvPr/>
        </p:nvSpPr>
        <p:spPr bwMode="auto">
          <a:xfrm>
            <a:off x="6951663" y="4251325"/>
            <a:ext cx="457200" cy="366713"/>
          </a:xfrm>
          <a:prstGeom prst="rightArrow">
            <a:avLst>
              <a:gd name="adj1" fmla="val 50000"/>
              <a:gd name="adj2" fmla="val 311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latin typeface="Times New Roman" pitchFamily="18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6035675" y="4206875"/>
            <a:ext cx="1189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s-AR" altLang="es-AR">
                <a:latin typeface="Times New Roman" pitchFamily="18" charset="0"/>
              </a:rPr>
              <a:t>Mitad</a:t>
            </a:r>
          </a:p>
        </p:txBody>
      </p:sp>
      <p:sp>
        <p:nvSpPr>
          <p:cNvPr id="16" name="1 Título"/>
          <p:cNvSpPr txBox="1">
            <a:spLocks/>
          </p:cNvSpPr>
          <p:nvPr/>
        </p:nvSpPr>
        <p:spPr>
          <a:xfrm>
            <a:off x="395536" y="44624"/>
            <a:ext cx="792088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Búsqueda en una estructura ordenada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5429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9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29" grpId="0" animBg="1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240643" name="Text Box 3"/>
          <p:cNvSpPr txBox="1">
            <a:spLocks noChangeArrowheads="1"/>
          </p:cNvSpPr>
          <p:nvPr/>
        </p:nvSpPr>
        <p:spPr bwMode="auto">
          <a:xfrm>
            <a:off x="411163" y="1214438"/>
            <a:ext cx="8732837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b="1"/>
              <a:t>Algoritmo Búsqueda Binaria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/>
              <a:t>si el elemento que está en la mitad es el  buscado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/>
              <a:t>  EXISTE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/>
              <a:t>sino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/>
              <a:t>  si hay un solo elemento y no es el buscado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/>
              <a:t>     NO EXISTE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/>
              <a:t>  sino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/>
              <a:t>    si el elemento que está en la mitad es menor al buscado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/>
              <a:t>      Descartar la primera  mitad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/>
              <a:t>      Buscar en la segunda mitad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/>
              <a:t>    sino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/>
              <a:t>      Descartar la segunda mitad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/>
              <a:t>      Buscar en la primera mitad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/>
          </a:p>
        </p:txBody>
      </p:sp>
      <p:sp>
        <p:nvSpPr>
          <p:cNvPr id="240645" name="Text Box 5"/>
          <p:cNvSpPr txBox="1">
            <a:spLocks noChangeArrowheads="1"/>
          </p:cNvSpPr>
          <p:nvPr/>
        </p:nvSpPr>
        <p:spPr bwMode="auto">
          <a:xfrm>
            <a:off x="5486400" y="5165725"/>
            <a:ext cx="33369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b="1"/>
              <a:t>Refinamos la solución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44624"/>
            <a:ext cx="792088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Búsqueda en una estructura ordenada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2357975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0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0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0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0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0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0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0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406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40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241666" name="Text Box 2"/>
          <p:cNvSpPr txBox="1">
            <a:spLocks noChangeArrowheads="1"/>
          </p:cNvSpPr>
          <p:nvPr/>
        </p:nvSpPr>
        <p:spPr bwMode="auto">
          <a:xfrm>
            <a:off x="411163" y="1214438"/>
            <a:ext cx="8732837" cy="575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b="1" dirty="0"/>
              <a:t>Algoritmo </a:t>
            </a:r>
            <a:r>
              <a:rPr lang="es-ES" altLang="es-AR" sz="2800" b="1" dirty="0" err="1"/>
              <a:t>BúsquedaBinaria</a:t>
            </a:r>
            <a:endParaRPr lang="es-ES" altLang="es-AR" sz="2800" b="1" dirty="0"/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b="1" dirty="0"/>
              <a:t>DE </a:t>
            </a:r>
            <a:r>
              <a:rPr lang="es-ES" altLang="es-AR" sz="2800" b="1" dirty="0" err="1"/>
              <a:t>ini,fin,Elem</a:t>
            </a:r>
            <a:endParaRPr lang="es-ES" altLang="es-AR" sz="2800" b="1" dirty="0"/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dirty="0"/>
              <a:t>Mitad</a:t>
            </a:r>
            <a:r>
              <a:rPr lang="es-ES" altLang="es-AR" sz="2800" dirty="0">
                <a:sym typeface="Symbol" pitchFamily="18" charset="2"/>
              </a:rPr>
              <a:t>(</a:t>
            </a:r>
            <a:r>
              <a:rPr lang="es-ES" altLang="es-AR" sz="2800" dirty="0" err="1">
                <a:sym typeface="Symbol" pitchFamily="18" charset="2"/>
              </a:rPr>
              <a:t>ini+fin</a:t>
            </a:r>
            <a:r>
              <a:rPr lang="es-ES" altLang="es-AR" sz="2800" dirty="0">
                <a:sym typeface="Symbol" pitchFamily="18" charset="2"/>
              </a:rPr>
              <a:t>)/2</a:t>
            </a:r>
            <a:r>
              <a:rPr lang="es-ES" altLang="es-AR" sz="2800" dirty="0"/>
              <a:t>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si </a:t>
            </a:r>
            <a:r>
              <a:rPr lang="es-ES" altLang="es-AR" dirty="0" err="1"/>
              <a:t>L</a:t>
            </a:r>
            <a:r>
              <a:rPr lang="es-ES" altLang="es-AR" baseline="-25000" dirty="0" err="1"/>
              <a:t>mitad</a:t>
            </a:r>
            <a:r>
              <a:rPr lang="es-ES" altLang="es-AR" dirty="0"/>
              <a:t> = </a:t>
            </a:r>
            <a:r>
              <a:rPr lang="es-ES" altLang="es-AR" dirty="0" err="1"/>
              <a:t>Elem</a:t>
            </a:r>
            <a:endParaRPr lang="es-ES" altLang="es-AR" dirty="0"/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 EXISTE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 si </a:t>
            </a:r>
            <a:r>
              <a:rPr lang="es-ES" altLang="es-AR" dirty="0" err="1"/>
              <a:t>ini</a:t>
            </a:r>
            <a:r>
              <a:rPr lang="es-ES" altLang="es-AR" dirty="0"/>
              <a:t> &gt;= fin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    NO EXISTE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 sino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   si </a:t>
            </a:r>
            <a:r>
              <a:rPr lang="es-ES" altLang="es-AR" dirty="0" err="1"/>
              <a:t>L</a:t>
            </a:r>
            <a:r>
              <a:rPr lang="es-ES" altLang="es-AR" baseline="-25000" dirty="0" err="1"/>
              <a:t>mitad</a:t>
            </a:r>
            <a:r>
              <a:rPr lang="es-ES" altLang="es-AR" dirty="0"/>
              <a:t> &lt; </a:t>
            </a:r>
            <a:r>
              <a:rPr lang="es-ES" altLang="es-AR" dirty="0" err="1"/>
              <a:t>Elem</a:t>
            </a:r>
            <a:endParaRPr lang="es-ES" altLang="es-AR" dirty="0"/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     </a:t>
            </a:r>
            <a:r>
              <a:rPr lang="es-ES" altLang="es-AR" dirty="0" err="1"/>
              <a:t>ini</a:t>
            </a:r>
            <a:r>
              <a:rPr lang="es-ES" altLang="es-AR" dirty="0"/>
              <a:t> = mitad+1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     </a:t>
            </a:r>
            <a:r>
              <a:rPr lang="es-ES" altLang="es-AR" dirty="0" err="1"/>
              <a:t>BuscarBinaria</a:t>
            </a:r>
            <a:r>
              <a:rPr lang="es-ES" altLang="es-AR" dirty="0"/>
              <a:t> </a:t>
            </a:r>
            <a:r>
              <a:rPr lang="es-ES" altLang="es-AR" dirty="0" err="1"/>
              <a:t>ini,fin,Elem</a:t>
            </a:r>
            <a:endParaRPr lang="es-ES" altLang="es-AR" dirty="0"/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  sino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     fin = mitad-1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     </a:t>
            </a:r>
            <a:r>
              <a:rPr lang="es-ES" altLang="es-AR" dirty="0" err="1"/>
              <a:t>BusquedaBinaria</a:t>
            </a:r>
            <a:r>
              <a:rPr lang="es-ES" altLang="es-AR" dirty="0"/>
              <a:t> </a:t>
            </a:r>
            <a:r>
              <a:rPr lang="es-ES" altLang="es-AR" dirty="0" err="1"/>
              <a:t>ini,fin,Elem</a:t>
            </a:r>
            <a:endParaRPr lang="es-ES" altLang="es-AR" dirty="0"/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dirty="0"/>
          </a:p>
        </p:txBody>
      </p:sp>
      <p:sp>
        <p:nvSpPr>
          <p:cNvPr id="241668" name="Text Box 4"/>
          <p:cNvSpPr txBox="1">
            <a:spLocks noChangeArrowheads="1"/>
          </p:cNvSpPr>
          <p:nvPr/>
        </p:nvSpPr>
        <p:spPr bwMode="auto">
          <a:xfrm>
            <a:off x="4754985" y="2920752"/>
            <a:ext cx="327300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b="1"/>
              <a:t>El algoritmo es independiente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b="1"/>
              <a:t>del lenguaje de implementación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44624"/>
            <a:ext cx="792088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Búsqueda en una estructura ordenada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90463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41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41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41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41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416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416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416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416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416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416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4166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41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8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243714" name="Text Box 2"/>
          <p:cNvSpPr txBox="1">
            <a:spLocks noChangeArrowheads="1"/>
          </p:cNvSpPr>
          <p:nvPr/>
        </p:nvSpPr>
        <p:spPr bwMode="auto">
          <a:xfrm>
            <a:off x="411163" y="1214438"/>
            <a:ext cx="8732837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b="1"/>
              <a:t>Casos de prueba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sz="2800" b="1"/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b="1"/>
              <a:t>Cantidad de elementos: 1, 2, 10, 15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sz="2800" b="1"/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b="1"/>
              <a:t>Buscar: </a:t>
            </a:r>
            <a:r>
              <a:rPr lang="es-ES" altLang="es-AR" sz="2800"/>
              <a:t>el primero, el último, menor al primero, mayor al último</a:t>
            </a:r>
            <a:endParaRPr lang="es-ES" altLang="es-AR"/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395536" y="44624"/>
            <a:ext cx="792088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Búsqueda en una estructura ordenada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1248382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3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3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3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1788052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187624" y="1788052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835696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ysClr val="windowText" lastClr="000000"/>
                </a:solidFill>
              </a:rPr>
              <a:t>9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483768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11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131840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779912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42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427984" y="1797220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47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076056" y="1797220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67190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1215262" y="3280400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25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165090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72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2511406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60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1863334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539552" y="4899912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1187624" y="4899912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1835696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483768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3131840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3779912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4427984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5076056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5718541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6366613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7014685" y="4909080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7662757" y="4913664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8310829" y="4913664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30" name="29 Flecha abajo"/>
          <p:cNvSpPr/>
          <p:nvPr/>
        </p:nvSpPr>
        <p:spPr>
          <a:xfrm>
            <a:off x="683568" y="1268760"/>
            <a:ext cx="360040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1" name="30 Flecha abajo"/>
          <p:cNvSpPr/>
          <p:nvPr/>
        </p:nvSpPr>
        <p:spPr>
          <a:xfrm>
            <a:off x="702029" y="2852936"/>
            <a:ext cx="360040" cy="28803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2" name="31 Flecha abajo"/>
          <p:cNvSpPr/>
          <p:nvPr/>
        </p:nvSpPr>
        <p:spPr>
          <a:xfrm>
            <a:off x="653988" y="4437112"/>
            <a:ext cx="360040" cy="288032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Intercalar dos estructuras ordenadas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216605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1788052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187624" y="1788052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835696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ysClr val="windowText" lastClr="000000"/>
                </a:solidFill>
              </a:rPr>
              <a:t>9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483768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11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131840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779912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42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427984" y="1797220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47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076056" y="1797220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67190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1215262" y="3280400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25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165090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72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2511406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60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1863334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539552" y="4899912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3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1187624" y="4899912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1835696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483768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3131840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3779912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4427984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5076056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5718541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6366613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7014685" y="4909080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7662757" y="4913664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8310829" y="4913664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30" name="29 Flecha abajo"/>
          <p:cNvSpPr/>
          <p:nvPr/>
        </p:nvSpPr>
        <p:spPr>
          <a:xfrm>
            <a:off x="683568" y="1268760"/>
            <a:ext cx="360040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1" name="30 Flecha abajo"/>
          <p:cNvSpPr/>
          <p:nvPr/>
        </p:nvSpPr>
        <p:spPr>
          <a:xfrm>
            <a:off x="702029" y="2852936"/>
            <a:ext cx="360040" cy="28803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2" name="31 Flecha abajo"/>
          <p:cNvSpPr/>
          <p:nvPr/>
        </p:nvSpPr>
        <p:spPr>
          <a:xfrm>
            <a:off x="653988" y="4437112"/>
            <a:ext cx="360040" cy="288032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Intercalar dos estructuras ordenadas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209569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Libreta de Contactos</a:t>
            </a:r>
            <a:endParaRPr lang="es-AR" sz="36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539552" y="1124744"/>
            <a:ext cx="7704856" cy="347787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Libreta_Contactos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Atributos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Instancia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private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Contacto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T;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E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cant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//Constructor </a:t>
            </a:r>
          </a:p>
          <a:p>
            <a:r>
              <a:rPr lang="en-U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</a:t>
            </a:r>
            <a:r>
              <a:rPr lang="es-AR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 </a:t>
            </a:r>
            <a:r>
              <a:rPr lang="es-AR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una </a:t>
            </a:r>
            <a:r>
              <a:rPr lang="es-AR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s-AR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oleccion</a:t>
            </a:r>
            <a:r>
              <a:rPr lang="es-AR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 capacidad para </a:t>
            </a:r>
          </a:p>
          <a:p>
            <a:r>
              <a:rPr lang="es-AR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s-AR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elementos*/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Libreta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Contactos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max) {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Contacto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[max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s-E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cant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91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1788052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187624" y="1788052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835696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ysClr val="windowText" lastClr="000000"/>
                </a:solidFill>
              </a:rPr>
              <a:t>9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483768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11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131840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779912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42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427984" y="1797220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47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076056" y="1797220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67190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1215262" y="3280400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25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165090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72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2511406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60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1863334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539552" y="4899912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smtClean="0">
                <a:solidFill>
                  <a:sysClr val="windowText" lastClr="000000"/>
                </a:solidFill>
              </a:rPr>
              <a:t>3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1187624" y="4899912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1835696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483768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3131840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3779912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4427984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5076056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5718541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6366613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7014685" y="4909080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7662757" y="4913664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8310829" y="4913664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30" name="29 Flecha abajo"/>
          <p:cNvSpPr/>
          <p:nvPr/>
        </p:nvSpPr>
        <p:spPr>
          <a:xfrm>
            <a:off x="683568" y="1268760"/>
            <a:ext cx="360040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1" name="30 Flecha abajo"/>
          <p:cNvSpPr/>
          <p:nvPr/>
        </p:nvSpPr>
        <p:spPr>
          <a:xfrm>
            <a:off x="1331640" y="2852936"/>
            <a:ext cx="360040" cy="28803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2" name="31 Flecha abajo"/>
          <p:cNvSpPr/>
          <p:nvPr/>
        </p:nvSpPr>
        <p:spPr>
          <a:xfrm>
            <a:off x="1359278" y="4437112"/>
            <a:ext cx="360040" cy="288032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Intercalar dos estructuras ordenadas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56854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1788052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187624" y="1788052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835696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ysClr val="windowText" lastClr="000000"/>
                </a:solidFill>
              </a:rPr>
              <a:t>9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483768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11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131840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779912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42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427984" y="1797220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47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076056" y="1797220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67190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1215262" y="3280400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25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165090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72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2511406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60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1863334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539552" y="4899912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smtClean="0">
                <a:solidFill>
                  <a:sysClr val="windowText" lastClr="000000"/>
                </a:solidFill>
              </a:rPr>
              <a:t>3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1187624" y="4899912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1835696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483768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3131840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3779912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4427984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5076056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5718541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6366613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7014685" y="4909080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7662757" y="4913664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8310829" y="4913664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30" name="29 Flecha abajo"/>
          <p:cNvSpPr/>
          <p:nvPr/>
        </p:nvSpPr>
        <p:spPr>
          <a:xfrm>
            <a:off x="683568" y="1268760"/>
            <a:ext cx="360040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1" name="30 Flecha abajo"/>
          <p:cNvSpPr/>
          <p:nvPr/>
        </p:nvSpPr>
        <p:spPr>
          <a:xfrm>
            <a:off x="1331640" y="2852936"/>
            <a:ext cx="360040" cy="28803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2" name="31 Flecha abajo"/>
          <p:cNvSpPr/>
          <p:nvPr/>
        </p:nvSpPr>
        <p:spPr>
          <a:xfrm>
            <a:off x="1359278" y="4437112"/>
            <a:ext cx="360040" cy="288032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Intercalar dos estructuras ordenadas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338503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1788052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187624" y="1788052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835696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ysClr val="windowText" lastClr="000000"/>
                </a:solidFill>
              </a:rPr>
              <a:t>9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483768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11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131840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779912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42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427984" y="1797220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47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076056" y="1797220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67190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1215262" y="3280400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25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165090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72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2511406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60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1863334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539552" y="4899912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smtClean="0">
                <a:solidFill>
                  <a:sysClr val="windowText" lastClr="000000"/>
                </a:solidFill>
              </a:rPr>
              <a:t>3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1187624" y="4899912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1835696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483768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3131840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3779912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4427984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5076056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5718541" y="4909080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6366613" y="4909080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7014685" y="4909080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7662757" y="4913664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8310829" y="4913664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30" name="29 Flecha abajo"/>
          <p:cNvSpPr/>
          <p:nvPr/>
        </p:nvSpPr>
        <p:spPr>
          <a:xfrm>
            <a:off x="1331640" y="1412388"/>
            <a:ext cx="360040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1" name="30 Flecha abajo"/>
          <p:cNvSpPr/>
          <p:nvPr/>
        </p:nvSpPr>
        <p:spPr>
          <a:xfrm>
            <a:off x="1331640" y="2852936"/>
            <a:ext cx="360040" cy="28803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2" name="31 Flecha abajo"/>
          <p:cNvSpPr/>
          <p:nvPr/>
        </p:nvSpPr>
        <p:spPr>
          <a:xfrm>
            <a:off x="1979712" y="4437112"/>
            <a:ext cx="360040" cy="288032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Intercalar dos estructuras ordenadas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400768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1788052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187624" y="1788052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835696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ysClr val="windowText" lastClr="000000"/>
                </a:solidFill>
              </a:rPr>
              <a:t>9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483768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11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131840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779912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42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427984" y="1797220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47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076056" y="1797220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67190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1215262" y="3280400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25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165090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72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2511406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60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1863334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539552" y="4899912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smtClean="0">
                <a:solidFill>
                  <a:sysClr val="windowText" lastClr="000000"/>
                </a:solidFill>
              </a:rPr>
              <a:t>3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1187624" y="4899912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1835696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6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483768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3131840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3779912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4427984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5076056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5718541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6366613" y="4909080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7014685" y="4909080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7662757" y="4913664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8310829" y="4913664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30" name="29 Flecha abajo"/>
          <p:cNvSpPr/>
          <p:nvPr/>
        </p:nvSpPr>
        <p:spPr>
          <a:xfrm>
            <a:off x="1331640" y="1412388"/>
            <a:ext cx="360040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1" name="30 Flecha abajo"/>
          <p:cNvSpPr/>
          <p:nvPr/>
        </p:nvSpPr>
        <p:spPr>
          <a:xfrm>
            <a:off x="1331640" y="2852936"/>
            <a:ext cx="360040" cy="28803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2" name="31 Flecha abajo"/>
          <p:cNvSpPr/>
          <p:nvPr/>
        </p:nvSpPr>
        <p:spPr>
          <a:xfrm>
            <a:off x="1979712" y="4437112"/>
            <a:ext cx="360040" cy="288032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Intercalar dos estructuras ordenadas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8596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1788052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187624" y="1788052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835696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ysClr val="windowText" lastClr="000000"/>
                </a:solidFill>
              </a:rPr>
              <a:t>9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483768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11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131840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779912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42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427984" y="1797220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47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076056" y="1797220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67190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1215262" y="3280400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25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165090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72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2511406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60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1863334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539552" y="4899912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smtClean="0">
                <a:solidFill>
                  <a:sysClr val="windowText" lastClr="000000"/>
                </a:solidFill>
              </a:rPr>
              <a:t>3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1187624" y="4899912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1835696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6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483768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3131840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3779912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4427984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5076056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5718541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6366613" y="4909080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7014685" y="4909080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7662757" y="4913664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8310829" y="4913664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30" name="29 Flecha abajo"/>
          <p:cNvSpPr/>
          <p:nvPr/>
        </p:nvSpPr>
        <p:spPr>
          <a:xfrm>
            <a:off x="1979712" y="1412388"/>
            <a:ext cx="360040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1" name="30 Flecha abajo"/>
          <p:cNvSpPr/>
          <p:nvPr/>
        </p:nvSpPr>
        <p:spPr>
          <a:xfrm>
            <a:off x="1331640" y="2852936"/>
            <a:ext cx="360040" cy="28803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2" name="31 Flecha abajo"/>
          <p:cNvSpPr/>
          <p:nvPr/>
        </p:nvSpPr>
        <p:spPr>
          <a:xfrm>
            <a:off x="2627784" y="4496116"/>
            <a:ext cx="360040" cy="288032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Intercalar dos estructuras ordenadas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22660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1788052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187624" y="1788052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835696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ysClr val="windowText" lastClr="000000"/>
                </a:solidFill>
              </a:rPr>
              <a:t>9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483768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11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131840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779912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42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427984" y="1797220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47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076056" y="1797220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67190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1215262" y="3280400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25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165090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72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2511406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60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1863334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539552" y="4899912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smtClean="0">
                <a:solidFill>
                  <a:sysClr val="windowText" lastClr="000000"/>
                </a:solidFill>
              </a:rPr>
              <a:t>3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1187624" y="4899912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1835696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6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483768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9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3131840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3779912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4427984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5076056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5718541" y="4909080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6366613" y="4909080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7014685" y="4909080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7662757" y="4913664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8310829" y="4913664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30" name="29 Flecha abajo"/>
          <p:cNvSpPr/>
          <p:nvPr/>
        </p:nvSpPr>
        <p:spPr>
          <a:xfrm>
            <a:off x="1979712" y="1412388"/>
            <a:ext cx="360040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1" name="30 Flecha abajo"/>
          <p:cNvSpPr/>
          <p:nvPr/>
        </p:nvSpPr>
        <p:spPr>
          <a:xfrm>
            <a:off x="1331640" y="2852936"/>
            <a:ext cx="360040" cy="28803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2" name="31 Flecha abajo"/>
          <p:cNvSpPr/>
          <p:nvPr/>
        </p:nvSpPr>
        <p:spPr>
          <a:xfrm>
            <a:off x="2627784" y="4496116"/>
            <a:ext cx="360040" cy="288032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Intercalar dos estructuras ordenadas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301464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1788052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187624" y="1788052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835696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ysClr val="windowText" lastClr="000000"/>
                </a:solidFill>
              </a:rPr>
              <a:t>9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483768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11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131840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779912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42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427984" y="1797220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47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076056" y="1797220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67190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1215262" y="3280400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25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165090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72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2511406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60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1863334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539552" y="4899912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smtClean="0">
                <a:solidFill>
                  <a:sysClr val="windowText" lastClr="000000"/>
                </a:solidFill>
              </a:rPr>
              <a:t>3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1187624" y="4899912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1835696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6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483768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smtClean="0">
                <a:solidFill>
                  <a:sysClr val="windowText" lastClr="000000"/>
                </a:solidFill>
              </a:rPr>
              <a:t>9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3131840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3779912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4427984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5076056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5718541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6366613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7014685" y="4909080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7662757" y="4913664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8310829" y="4913664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30" name="29 Flecha abajo"/>
          <p:cNvSpPr/>
          <p:nvPr/>
        </p:nvSpPr>
        <p:spPr>
          <a:xfrm>
            <a:off x="2627784" y="1412388"/>
            <a:ext cx="360040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1" name="30 Flecha abajo"/>
          <p:cNvSpPr/>
          <p:nvPr/>
        </p:nvSpPr>
        <p:spPr>
          <a:xfrm>
            <a:off x="1331640" y="2852936"/>
            <a:ext cx="360040" cy="28803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2" name="31 Flecha abajo"/>
          <p:cNvSpPr/>
          <p:nvPr/>
        </p:nvSpPr>
        <p:spPr>
          <a:xfrm>
            <a:off x="3275856" y="4496116"/>
            <a:ext cx="360040" cy="288032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Intercalar dos estructuras ordenadas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209589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1788052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187624" y="1788052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835696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ysClr val="windowText" lastClr="000000"/>
                </a:solidFill>
              </a:rPr>
              <a:t>9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483768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11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131840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779912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42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427984" y="1797220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47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076056" y="1797220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67190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1215262" y="3280400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25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165090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72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2511406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60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1863334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539552" y="4899912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smtClean="0">
                <a:solidFill>
                  <a:sysClr val="windowText" lastClr="000000"/>
                </a:solidFill>
              </a:rPr>
              <a:t>3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1187624" y="4899912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1835696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6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483768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smtClean="0">
                <a:solidFill>
                  <a:sysClr val="windowText" lastClr="000000"/>
                </a:solidFill>
              </a:rPr>
              <a:t>9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3131840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11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3779912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4427984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5076056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5718541" y="4909080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6366613" y="4909080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7014685" y="4909080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7662757" y="4913664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8310829" y="4913664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30" name="29 Flecha abajo"/>
          <p:cNvSpPr/>
          <p:nvPr/>
        </p:nvSpPr>
        <p:spPr>
          <a:xfrm>
            <a:off x="2627784" y="1412388"/>
            <a:ext cx="360040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1" name="30 Flecha abajo"/>
          <p:cNvSpPr/>
          <p:nvPr/>
        </p:nvSpPr>
        <p:spPr>
          <a:xfrm>
            <a:off x="1331640" y="2852936"/>
            <a:ext cx="360040" cy="28803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2" name="31 Flecha abajo"/>
          <p:cNvSpPr/>
          <p:nvPr/>
        </p:nvSpPr>
        <p:spPr>
          <a:xfrm>
            <a:off x="3275856" y="4496116"/>
            <a:ext cx="360040" cy="288032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Intercalar dos estructuras ordenadas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171087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1788052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187624" y="1788052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835696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ysClr val="windowText" lastClr="000000"/>
                </a:solidFill>
              </a:rPr>
              <a:t>9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483768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11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131840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779912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42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427984" y="1797220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47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076056" y="1797220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67190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1215262" y="3280400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25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165090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72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2511406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60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1863334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539552" y="4899912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smtClean="0">
                <a:solidFill>
                  <a:sysClr val="windowText" lastClr="000000"/>
                </a:solidFill>
              </a:rPr>
              <a:t>3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1187624" y="4899912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1835696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6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483768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smtClean="0">
                <a:solidFill>
                  <a:sysClr val="windowText" lastClr="000000"/>
                </a:solidFill>
              </a:rPr>
              <a:t>9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3131840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smtClean="0">
                <a:solidFill>
                  <a:sysClr val="windowText" lastClr="000000"/>
                </a:solidFill>
              </a:rPr>
              <a:t>11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3779912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4427984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5076056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5718541" y="4909080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6366613" y="4909080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7014685" y="4909080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7662757" y="4913664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8310829" y="4913664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30" name="29 Flecha abajo"/>
          <p:cNvSpPr/>
          <p:nvPr/>
        </p:nvSpPr>
        <p:spPr>
          <a:xfrm>
            <a:off x="3275856" y="1412388"/>
            <a:ext cx="360040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1" name="30 Flecha abajo"/>
          <p:cNvSpPr/>
          <p:nvPr/>
        </p:nvSpPr>
        <p:spPr>
          <a:xfrm>
            <a:off x="1331640" y="2852936"/>
            <a:ext cx="360040" cy="28803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2" name="31 Flecha abajo"/>
          <p:cNvSpPr/>
          <p:nvPr/>
        </p:nvSpPr>
        <p:spPr>
          <a:xfrm>
            <a:off x="3923928" y="4496116"/>
            <a:ext cx="360040" cy="288032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Intercalar dos estructuras ordenadas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110778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1788052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187624" y="1788052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835696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ysClr val="windowText" lastClr="000000"/>
                </a:solidFill>
              </a:rPr>
              <a:t>9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483768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11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131840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779912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42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427984" y="1797220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47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076056" y="1797220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67190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1215262" y="3280400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25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165090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72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2511406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60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1863334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539552" y="4899912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smtClean="0">
                <a:solidFill>
                  <a:sysClr val="windowText" lastClr="000000"/>
                </a:solidFill>
              </a:rPr>
              <a:t>3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1187624" y="4899912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1835696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6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483768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smtClean="0">
                <a:solidFill>
                  <a:sysClr val="windowText" lastClr="000000"/>
                </a:solidFill>
              </a:rPr>
              <a:t>9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3131840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smtClean="0">
                <a:solidFill>
                  <a:sysClr val="windowText" lastClr="000000"/>
                </a:solidFill>
              </a:rPr>
              <a:t>11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3779912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25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4427984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5076056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5718541" y="4909080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6366613" y="4909080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7014685" y="4909080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7662757" y="4913664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8310829" y="4913664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30" name="29 Flecha abajo"/>
          <p:cNvSpPr/>
          <p:nvPr/>
        </p:nvSpPr>
        <p:spPr>
          <a:xfrm>
            <a:off x="3275856" y="1412388"/>
            <a:ext cx="360040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1" name="30 Flecha abajo"/>
          <p:cNvSpPr/>
          <p:nvPr/>
        </p:nvSpPr>
        <p:spPr>
          <a:xfrm>
            <a:off x="1331640" y="2852936"/>
            <a:ext cx="360040" cy="28803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2" name="31 Flecha abajo"/>
          <p:cNvSpPr/>
          <p:nvPr/>
        </p:nvSpPr>
        <p:spPr>
          <a:xfrm>
            <a:off x="3923928" y="4496116"/>
            <a:ext cx="360040" cy="288032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Intercalar dos estructuras ordenadas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129418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Libreta de Contactos</a:t>
            </a:r>
            <a:endParaRPr lang="es-AR" sz="3600" b="1" dirty="0"/>
          </a:p>
        </p:txBody>
      </p:sp>
      <p:sp>
        <p:nvSpPr>
          <p:cNvPr id="4" name="3 Rectángulo"/>
          <p:cNvSpPr/>
          <p:nvPr/>
        </p:nvSpPr>
        <p:spPr>
          <a:xfrm>
            <a:off x="191606" y="1461581"/>
            <a:ext cx="792088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lib</a:t>
            </a:r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6" name="5 Conector recto de flecha"/>
          <p:cNvCxnSpPr/>
          <p:nvPr/>
        </p:nvCxnSpPr>
        <p:spPr>
          <a:xfrm>
            <a:off x="983694" y="1808820"/>
            <a:ext cx="382281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3059832" y="1405377"/>
            <a:ext cx="2108121" cy="43998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algn="ctr"/>
            <a:r>
              <a:rPr lang="es-ES" sz="24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4302489" y="1946254"/>
            <a:ext cx="341519" cy="3011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708717" y="5013176"/>
            <a:ext cx="103774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endParaRPr lang="es-AR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1365975" y="1268760"/>
            <a:ext cx="4646185" cy="46805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</a:p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s-E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s-ES" sz="24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ant</a:t>
            </a:r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1829033" y="1772816"/>
            <a:ext cx="792088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1828800" y="3132936"/>
            <a:ext cx="792088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2" name="21 Conector recto de flecha"/>
          <p:cNvCxnSpPr>
            <a:stCxn id="17" idx="3"/>
          </p:cNvCxnSpPr>
          <p:nvPr/>
        </p:nvCxnSpPr>
        <p:spPr>
          <a:xfrm>
            <a:off x="2621121" y="2096852"/>
            <a:ext cx="1261575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240399" y="5949280"/>
            <a:ext cx="8136904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Libreta_Contactos</a:t>
            </a: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lib</a:t>
            </a: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s-E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Libreta_Contactos</a:t>
            </a: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(6);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4302489" y="2247450"/>
            <a:ext cx="341519" cy="3011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4302489" y="2530544"/>
            <a:ext cx="341519" cy="3011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4302489" y="2831740"/>
            <a:ext cx="341519" cy="3011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4301248" y="3120405"/>
            <a:ext cx="341519" cy="3011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4301248" y="3421601"/>
            <a:ext cx="341519" cy="3011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53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1788052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187624" y="1788052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835696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ysClr val="windowText" lastClr="000000"/>
                </a:solidFill>
              </a:rPr>
              <a:t>9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483768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11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131840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779912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42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427984" y="1797220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47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076056" y="1797220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67190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1215262" y="3280400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25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165090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72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2511406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60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1863334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539552" y="4899912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smtClean="0">
                <a:solidFill>
                  <a:sysClr val="windowText" lastClr="000000"/>
                </a:solidFill>
              </a:rPr>
              <a:t>3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1187624" y="4899912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1835696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6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483768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smtClean="0">
                <a:solidFill>
                  <a:sysClr val="windowText" lastClr="000000"/>
                </a:solidFill>
              </a:rPr>
              <a:t>9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3131840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smtClean="0">
                <a:solidFill>
                  <a:sysClr val="windowText" lastClr="000000"/>
                </a:solidFill>
              </a:rPr>
              <a:t>11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3779912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25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4427984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5076056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5718541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6366613" y="4909080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7014685" y="4909080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7662757" y="4913664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8310829" y="4913664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30" name="29 Flecha abajo"/>
          <p:cNvSpPr/>
          <p:nvPr/>
        </p:nvSpPr>
        <p:spPr>
          <a:xfrm>
            <a:off x="3275856" y="1412388"/>
            <a:ext cx="360040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1" name="30 Flecha abajo"/>
          <p:cNvSpPr/>
          <p:nvPr/>
        </p:nvSpPr>
        <p:spPr>
          <a:xfrm>
            <a:off x="1979712" y="2890557"/>
            <a:ext cx="360040" cy="28803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2" name="31 Flecha abajo"/>
          <p:cNvSpPr/>
          <p:nvPr/>
        </p:nvSpPr>
        <p:spPr>
          <a:xfrm>
            <a:off x="4572000" y="4496116"/>
            <a:ext cx="360040" cy="288032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Intercalar dos estructuras ordenadas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212483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1788052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187624" y="1788052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835696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ysClr val="windowText" lastClr="000000"/>
                </a:solidFill>
              </a:rPr>
              <a:t>9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483768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11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131840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779912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42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427984" y="1797220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47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076056" y="1797220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67190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1215262" y="3280400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25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165090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72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2511406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60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1863334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539552" y="4899912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smtClean="0">
                <a:solidFill>
                  <a:sysClr val="windowText" lastClr="000000"/>
                </a:solidFill>
              </a:rPr>
              <a:t>3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1187624" y="4899912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1835696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6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483768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smtClean="0">
                <a:solidFill>
                  <a:sysClr val="windowText" lastClr="000000"/>
                </a:solidFill>
              </a:rPr>
              <a:t>9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3131840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smtClean="0">
                <a:solidFill>
                  <a:sysClr val="windowText" lastClr="000000"/>
                </a:solidFill>
              </a:rPr>
              <a:t>11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3779912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25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4427984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5076056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5718541" y="4909080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6366613" y="4909080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7014685" y="4909080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7662757" y="4913664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8310829" y="4913664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30" name="29 Flecha abajo"/>
          <p:cNvSpPr/>
          <p:nvPr/>
        </p:nvSpPr>
        <p:spPr>
          <a:xfrm>
            <a:off x="3275856" y="1412388"/>
            <a:ext cx="360040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1" name="30 Flecha abajo"/>
          <p:cNvSpPr/>
          <p:nvPr/>
        </p:nvSpPr>
        <p:spPr>
          <a:xfrm>
            <a:off x="1979712" y="2890557"/>
            <a:ext cx="360040" cy="28803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2" name="31 Flecha abajo"/>
          <p:cNvSpPr/>
          <p:nvPr/>
        </p:nvSpPr>
        <p:spPr>
          <a:xfrm>
            <a:off x="4572000" y="4496116"/>
            <a:ext cx="360040" cy="288032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Intercalar dos estructuras ordenadas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371366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1788052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187624" y="1788052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835696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ysClr val="windowText" lastClr="000000"/>
                </a:solidFill>
              </a:rPr>
              <a:t>9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483768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11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131840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779912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42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427984" y="1797220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47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076056" y="1797220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67190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1215262" y="3280400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25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165090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72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2511406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60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1863334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539552" y="4899912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smtClean="0">
                <a:solidFill>
                  <a:sysClr val="windowText" lastClr="000000"/>
                </a:solidFill>
              </a:rPr>
              <a:t>3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1187624" y="4899912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1835696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6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483768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smtClean="0">
                <a:solidFill>
                  <a:sysClr val="windowText" lastClr="000000"/>
                </a:solidFill>
              </a:rPr>
              <a:t>9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3131840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smtClean="0">
                <a:solidFill>
                  <a:sysClr val="windowText" lastClr="000000"/>
                </a:solidFill>
              </a:rPr>
              <a:t>11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3779912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25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4427984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smtClean="0">
                <a:solidFill>
                  <a:sysClr val="windowText" lastClr="000000"/>
                </a:solidFill>
              </a:rPr>
              <a:t>40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5076056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42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5718541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47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6366613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7014685" y="4909080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7662757" y="4913664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8310829" y="4913664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30" name="29 Flecha abajo"/>
          <p:cNvSpPr/>
          <p:nvPr/>
        </p:nvSpPr>
        <p:spPr>
          <a:xfrm>
            <a:off x="5724128" y="1412388"/>
            <a:ext cx="360040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1" name="30 Flecha abajo"/>
          <p:cNvSpPr/>
          <p:nvPr/>
        </p:nvSpPr>
        <p:spPr>
          <a:xfrm>
            <a:off x="1979712" y="2890557"/>
            <a:ext cx="360040" cy="28803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2" name="31 Flecha abajo"/>
          <p:cNvSpPr/>
          <p:nvPr/>
        </p:nvSpPr>
        <p:spPr>
          <a:xfrm>
            <a:off x="6510629" y="4470108"/>
            <a:ext cx="360040" cy="288032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Intercalar dos estructuras ordenadas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343504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1788052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187624" y="1788052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835696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ysClr val="windowText" lastClr="000000"/>
                </a:solidFill>
              </a:rPr>
              <a:t>9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483768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11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131840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779912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42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427984" y="1797220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47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076056" y="1797220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67190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1215262" y="3280400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25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165090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72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2511406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60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1863334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539552" y="4899912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smtClean="0">
                <a:solidFill>
                  <a:sysClr val="windowText" lastClr="000000"/>
                </a:solidFill>
              </a:rPr>
              <a:t>3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1187624" y="4899912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1835696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6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483768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smtClean="0">
                <a:solidFill>
                  <a:sysClr val="windowText" lastClr="000000"/>
                </a:solidFill>
              </a:rPr>
              <a:t>9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3131840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smtClean="0">
                <a:solidFill>
                  <a:sysClr val="windowText" lastClr="000000"/>
                </a:solidFill>
              </a:rPr>
              <a:t>11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3779912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25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4427984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smtClean="0">
                <a:solidFill>
                  <a:sysClr val="windowText" lastClr="000000"/>
                </a:solidFill>
              </a:rPr>
              <a:t>40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5076056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42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5718541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47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6366613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7014685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7662757" y="4913664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8310829" y="4913664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30" name="29 Flecha abajo"/>
          <p:cNvSpPr/>
          <p:nvPr/>
        </p:nvSpPr>
        <p:spPr>
          <a:xfrm>
            <a:off x="5724128" y="1412388"/>
            <a:ext cx="360040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1" name="30 Flecha abajo"/>
          <p:cNvSpPr/>
          <p:nvPr/>
        </p:nvSpPr>
        <p:spPr>
          <a:xfrm>
            <a:off x="2627784" y="2890557"/>
            <a:ext cx="360040" cy="28803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2" name="31 Flecha abajo"/>
          <p:cNvSpPr/>
          <p:nvPr/>
        </p:nvSpPr>
        <p:spPr>
          <a:xfrm>
            <a:off x="7158701" y="4496116"/>
            <a:ext cx="360040" cy="288032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Intercalar dos estructuras ordenadas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45771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1788052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187624" y="1788052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835696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ysClr val="windowText" lastClr="000000"/>
                </a:solidFill>
              </a:rPr>
              <a:t>9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483768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11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131840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779912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42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427984" y="1797220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47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076056" y="1797220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67190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1215262" y="3280400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25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165090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72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2511406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60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1863334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539552" y="4899912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smtClean="0">
                <a:solidFill>
                  <a:sysClr val="windowText" lastClr="000000"/>
                </a:solidFill>
              </a:rPr>
              <a:t>3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1187624" y="4899912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1835696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6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483768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smtClean="0">
                <a:solidFill>
                  <a:sysClr val="windowText" lastClr="000000"/>
                </a:solidFill>
              </a:rPr>
              <a:t>9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3131840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smtClean="0">
                <a:solidFill>
                  <a:sysClr val="windowText" lastClr="000000"/>
                </a:solidFill>
              </a:rPr>
              <a:t>11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3779912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25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4427984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smtClean="0">
                <a:solidFill>
                  <a:sysClr val="windowText" lastClr="000000"/>
                </a:solidFill>
              </a:rPr>
              <a:t>40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5076056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42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5718541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47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6366613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7014685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7662757" y="4913664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8310829" y="4913664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30" name="29 Flecha abajo"/>
          <p:cNvSpPr/>
          <p:nvPr/>
        </p:nvSpPr>
        <p:spPr>
          <a:xfrm>
            <a:off x="5724128" y="1412388"/>
            <a:ext cx="360040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1" name="30 Flecha abajo"/>
          <p:cNvSpPr/>
          <p:nvPr/>
        </p:nvSpPr>
        <p:spPr>
          <a:xfrm>
            <a:off x="2627784" y="2890557"/>
            <a:ext cx="360040" cy="28803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2" name="31 Flecha abajo"/>
          <p:cNvSpPr/>
          <p:nvPr/>
        </p:nvSpPr>
        <p:spPr>
          <a:xfrm>
            <a:off x="7158701" y="4496116"/>
            <a:ext cx="360040" cy="288032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Intercalar dos estructuras ordenadas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311376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1788052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187624" y="1788052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835696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ysClr val="windowText" lastClr="000000"/>
                </a:solidFill>
              </a:rPr>
              <a:t>9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483768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11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131840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779912" y="1792636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42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427984" y="1797220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47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076056" y="1797220"/>
            <a:ext cx="648072" cy="729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67190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1215262" y="3280400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25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165090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72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2511406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60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1863334" y="3275816"/>
            <a:ext cx="648072" cy="724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539552" y="4899912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smtClean="0">
                <a:solidFill>
                  <a:sysClr val="windowText" lastClr="000000"/>
                </a:solidFill>
              </a:rPr>
              <a:t>3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1187624" y="4899912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1835696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6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483768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smtClean="0">
                <a:solidFill>
                  <a:sysClr val="windowText" lastClr="000000"/>
                </a:solidFill>
              </a:rPr>
              <a:t>9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3131840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smtClean="0">
                <a:solidFill>
                  <a:sysClr val="windowText" lastClr="000000"/>
                </a:solidFill>
              </a:rPr>
              <a:t>11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3779912" y="4904496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25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4427984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smtClean="0">
                <a:solidFill>
                  <a:sysClr val="windowText" lastClr="000000"/>
                </a:solidFill>
              </a:rPr>
              <a:t>40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5076056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42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5718541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47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6366613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7014685" y="4909080"/>
            <a:ext cx="648072" cy="75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55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7662757" y="4913664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60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8310829" y="4913664"/>
            <a:ext cx="648072" cy="75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ysClr val="windowText" lastClr="000000"/>
                </a:solidFill>
              </a:rPr>
              <a:t>72</a:t>
            </a:r>
            <a:endParaRPr lang="es-AR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30" name="29 Flecha abajo"/>
          <p:cNvSpPr/>
          <p:nvPr/>
        </p:nvSpPr>
        <p:spPr>
          <a:xfrm>
            <a:off x="5724128" y="1412388"/>
            <a:ext cx="360040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1" name="30 Flecha abajo"/>
          <p:cNvSpPr/>
          <p:nvPr/>
        </p:nvSpPr>
        <p:spPr>
          <a:xfrm>
            <a:off x="3923928" y="2915923"/>
            <a:ext cx="360040" cy="28803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2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Intercalar dos estructuras ordenadas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341847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240643" name="Text Box 3"/>
          <p:cNvSpPr txBox="1">
            <a:spLocks noChangeArrowheads="1"/>
          </p:cNvSpPr>
          <p:nvPr/>
        </p:nvSpPr>
        <p:spPr bwMode="auto">
          <a:xfrm>
            <a:off x="411163" y="1214438"/>
            <a:ext cx="8049269" cy="421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b="1" dirty="0"/>
              <a:t>Algoritmo I</a:t>
            </a:r>
            <a:r>
              <a:rPr lang="es-ES" altLang="es-AR" sz="2800" b="1" dirty="0" smtClean="0"/>
              <a:t>ntercalar</a:t>
            </a:r>
            <a:endParaRPr lang="es-ES" altLang="es-AR" sz="2800" b="1" dirty="0"/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 smtClean="0"/>
              <a:t>Mientras no lleguemos al final de ninguna colección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</a:t>
            </a:r>
            <a:r>
              <a:rPr lang="es-ES" altLang="es-AR" dirty="0" smtClean="0"/>
              <a:t> Comparar elemento a elemento e insertar el menor en 	una nueva colección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 smtClean="0"/>
              <a:t>Si llegamos al final de la primera colección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 </a:t>
            </a:r>
            <a:r>
              <a:rPr lang="es-ES" altLang="es-AR" dirty="0" smtClean="0"/>
              <a:t> Insertar los elementos que quedan de la segunda 	colección en la nueva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 smtClean="0"/>
              <a:t>Sino </a:t>
            </a:r>
            <a:endParaRPr lang="es-ES" altLang="es-AR" dirty="0"/>
          </a:p>
          <a:p>
            <a:pPr algn="l" eaLnBrk="1" hangingPunct="1">
              <a:spcBef>
                <a:spcPct val="0"/>
              </a:spcBef>
              <a:buNone/>
            </a:pPr>
            <a:r>
              <a:rPr lang="es-ES" altLang="es-AR" dirty="0" smtClean="0"/>
              <a:t>  Insertar </a:t>
            </a:r>
            <a:r>
              <a:rPr lang="es-ES" altLang="es-AR" dirty="0"/>
              <a:t>los elementos que quedan de la </a:t>
            </a:r>
            <a:r>
              <a:rPr lang="es-ES" altLang="es-AR" dirty="0" smtClean="0"/>
              <a:t>primer</a:t>
            </a:r>
            <a:r>
              <a:rPr lang="es-ES" altLang="es-AR" dirty="0"/>
              <a:t>	colección en la nueva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Intercalar dos estructuras ordenadas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137924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0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0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240643" name="Text Box 3"/>
          <p:cNvSpPr txBox="1">
            <a:spLocks noChangeArrowheads="1"/>
          </p:cNvSpPr>
          <p:nvPr/>
        </p:nvSpPr>
        <p:spPr bwMode="auto">
          <a:xfrm>
            <a:off x="411163" y="1214438"/>
            <a:ext cx="8049269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b="1" dirty="0"/>
              <a:t>Algoritmo I</a:t>
            </a:r>
            <a:r>
              <a:rPr lang="es-ES" altLang="es-AR" sz="2800" b="1" dirty="0" smtClean="0"/>
              <a:t>ntercalar</a:t>
            </a:r>
            <a:endParaRPr lang="es-ES" altLang="es-AR" sz="2800" b="1" dirty="0"/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 smtClean="0"/>
              <a:t>Crear nueva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i</a:t>
            </a:r>
            <a:r>
              <a:rPr lang="es-ES" altLang="es-AR" dirty="0" smtClean="0"/>
              <a:t>1 </a:t>
            </a:r>
            <a:r>
              <a:rPr lang="es-ES" altLang="es-AR" dirty="0" smtClean="0">
                <a:sym typeface="Symbol"/>
              </a:rPr>
              <a:t> 0 i2  0 k  0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 smtClean="0">
                <a:sym typeface="Symbol"/>
              </a:rPr>
              <a:t>mientras i1 &lt; n1 y i2 &lt; n2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 smtClean="0"/>
              <a:t>  si L1</a:t>
            </a:r>
            <a:r>
              <a:rPr lang="es-ES" altLang="es-AR" b="1" baseline="-25000" dirty="0" smtClean="0"/>
              <a:t>i1</a:t>
            </a:r>
            <a:r>
              <a:rPr lang="es-ES" altLang="es-AR" dirty="0" smtClean="0"/>
              <a:t> es menor que L2</a:t>
            </a:r>
            <a:r>
              <a:rPr lang="es-ES" altLang="es-AR" b="1" baseline="-25000" dirty="0" smtClean="0"/>
              <a:t>i2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 smtClean="0">
                <a:sym typeface="Symbol"/>
              </a:rPr>
              <a:t>        insertar </a:t>
            </a:r>
            <a:r>
              <a:rPr lang="es-ES" altLang="es-AR" dirty="0"/>
              <a:t>L</a:t>
            </a:r>
            <a:r>
              <a:rPr lang="es-ES" altLang="es-AR" b="1" baseline="-25000" dirty="0"/>
              <a:t>i1 </a:t>
            </a:r>
            <a:r>
              <a:rPr lang="es-ES" altLang="es-AR" dirty="0" smtClean="0">
                <a:sym typeface="Symbol"/>
              </a:rPr>
              <a:t>en </a:t>
            </a:r>
            <a:r>
              <a:rPr lang="es-ES" altLang="es-AR" dirty="0" err="1" smtClean="0">
                <a:sym typeface="Symbol"/>
              </a:rPr>
              <a:t>Nueva</a:t>
            </a:r>
            <a:r>
              <a:rPr lang="es-ES" altLang="es-AR" b="1" baseline="-25000" dirty="0" err="1" smtClean="0">
                <a:sym typeface="Symbol"/>
              </a:rPr>
              <a:t>k</a:t>
            </a:r>
            <a:endParaRPr lang="es-ES" altLang="es-AR" b="1" baseline="-25000" dirty="0" smtClean="0">
              <a:sym typeface="Symbol"/>
            </a:endParaRPr>
          </a:p>
          <a:p>
            <a:pPr algn="l" eaLnBrk="1" hangingPunct="1">
              <a:spcBef>
                <a:spcPct val="0"/>
              </a:spcBef>
              <a:buNone/>
            </a:pPr>
            <a:r>
              <a:rPr lang="es-ES" altLang="es-AR" dirty="0" smtClean="0">
                <a:sym typeface="Symbol"/>
              </a:rPr>
              <a:t>        i1++ </a:t>
            </a:r>
            <a:r>
              <a:rPr lang="es-ES" altLang="es-AR" dirty="0">
                <a:sym typeface="Symbol"/>
              </a:rPr>
              <a:t>k</a:t>
            </a:r>
            <a:r>
              <a:rPr lang="es-ES" altLang="es-AR" dirty="0" smtClean="0">
                <a:sym typeface="Symbol"/>
              </a:rPr>
              <a:t>++</a:t>
            </a:r>
            <a:endParaRPr lang="es-ES" altLang="es-AR" b="1" baseline="-25000" dirty="0" smtClean="0">
              <a:sym typeface="Symbol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 smtClean="0">
                <a:sym typeface="Symbol"/>
              </a:rPr>
              <a:t>  sino</a:t>
            </a:r>
            <a:endParaRPr lang="es-ES" altLang="es-AR" b="1" baseline="-25000" dirty="0" smtClean="0">
              <a:sym typeface="Symbol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 smtClean="0">
                <a:sym typeface="Symbol"/>
              </a:rPr>
              <a:t>      </a:t>
            </a:r>
            <a:r>
              <a:rPr lang="es-ES" altLang="es-AR" dirty="0">
                <a:sym typeface="Symbol"/>
              </a:rPr>
              <a:t>insertar </a:t>
            </a:r>
            <a:r>
              <a:rPr lang="es-ES" altLang="es-AR" dirty="0" smtClean="0"/>
              <a:t>L</a:t>
            </a:r>
            <a:r>
              <a:rPr lang="es-ES" altLang="es-AR" b="1" baseline="-25000" dirty="0" smtClean="0"/>
              <a:t>i2 </a:t>
            </a:r>
            <a:r>
              <a:rPr lang="es-ES" altLang="es-AR" dirty="0">
                <a:sym typeface="Symbol"/>
              </a:rPr>
              <a:t>en </a:t>
            </a:r>
            <a:r>
              <a:rPr lang="es-ES" altLang="es-AR" dirty="0" err="1" smtClean="0">
                <a:sym typeface="Symbol"/>
              </a:rPr>
              <a:t>Nueva</a:t>
            </a:r>
            <a:r>
              <a:rPr lang="es-ES" altLang="es-AR" b="1" baseline="-25000" dirty="0" err="1" smtClean="0">
                <a:sym typeface="Symbol"/>
              </a:rPr>
              <a:t>k</a:t>
            </a:r>
            <a:endParaRPr lang="es-ES" altLang="es-AR" b="1" baseline="-25000" dirty="0" smtClean="0">
              <a:sym typeface="Symbol"/>
            </a:endParaRPr>
          </a:p>
          <a:p>
            <a:pPr algn="l" eaLnBrk="1" hangingPunct="1">
              <a:spcBef>
                <a:spcPct val="0"/>
              </a:spcBef>
              <a:buNone/>
            </a:pPr>
            <a:r>
              <a:rPr lang="es-ES" altLang="es-AR" dirty="0" smtClean="0">
                <a:sym typeface="Symbol"/>
              </a:rPr>
              <a:t>      i2</a:t>
            </a:r>
            <a:r>
              <a:rPr lang="es-ES" altLang="es-AR" dirty="0">
                <a:sym typeface="Symbol"/>
              </a:rPr>
              <a:t>++ k</a:t>
            </a:r>
            <a:r>
              <a:rPr lang="es-ES" altLang="es-AR" dirty="0" smtClean="0">
                <a:sym typeface="Symbol"/>
              </a:rPr>
              <a:t>++</a:t>
            </a:r>
          </a:p>
          <a:p>
            <a:pPr algn="l" eaLnBrk="1" hangingPunct="1">
              <a:spcBef>
                <a:spcPct val="0"/>
              </a:spcBef>
              <a:buNone/>
            </a:pPr>
            <a:r>
              <a:rPr lang="es-ES" altLang="es-AR" dirty="0" smtClean="0">
                <a:sym typeface="Symbol"/>
              </a:rPr>
              <a:t>Insertar el resto </a:t>
            </a:r>
            <a:endParaRPr lang="es-ES" altLang="es-AR" dirty="0">
              <a:sym typeface="Symbol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b="1" baseline="-25000" dirty="0" smtClean="0"/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="1" baseline="-25000" dirty="0"/>
              <a:t> </a:t>
            </a:r>
            <a:r>
              <a:rPr lang="es-ES" altLang="es-AR" b="1" baseline="-25000" dirty="0" smtClean="0"/>
              <a:t>   </a:t>
            </a:r>
            <a:endParaRPr lang="es-ES" altLang="es-AR" b="1" baseline="-25000" dirty="0"/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Intercalar dos estructuras ordenadas</a:t>
            </a:r>
            <a:endParaRPr lang="es-AR" sz="3600" b="1" dirty="0"/>
          </a:p>
        </p:txBody>
      </p:sp>
      <p:sp>
        <p:nvSpPr>
          <p:cNvPr id="6" name="5 Rectángulo"/>
          <p:cNvSpPr/>
          <p:nvPr/>
        </p:nvSpPr>
        <p:spPr>
          <a:xfrm>
            <a:off x="395536" y="5517232"/>
            <a:ext cx="7848872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AR" sz="2400" dirty="0" smtClean="0"/>
              <a:t>¿Qué ocurre si un elemento pertenece a las dos estructuras?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6021288"/>
            <a:ext cx="7848872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AR" sz="2400" dirty="0" smtClean="0"/>
              <a:t>Modifique el algoritmo para que solo se inserte uno de los elementos.</a:t>
            </a:r>
          </a:p>
        </p:txBody>
      </p:sp>
    </p:spTree>
    <p:extLst>
      <p:ext uri="{BB962C8B-B14F-4D97-AF65-F5344CB8AC3E}">
        <p14:creationId xmlns:p14="http://schemas.microsoft.com/office/powerpoint/2010/main" val="1063789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0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0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0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0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0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0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06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764704"/>
            <a:ext cx="791571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AR" sz="2400" i="1" dirty="0" smtClean="0"/>
              <a:t>Una empresa de desarrollo de software desea ofrecer un sistema de gestión de turnos para médicos.</a:t>
            </a:r>
          </a:p>
          <a:p>
            <a:pPr>
              <a:spcBef>
                <a:spcPts val="600"/>
              </a:spcBef>
            </a:pPr>
            <a:r>
              <a:rPr lang="es-AR" sz="2400" i="1" dirty="0" smtClean="0"/>
              <a:t>Por cada turno se registra fecha, hora y los datos del paciente.</a:t>
            </a:r>
          </a:p>
          <a:p>
            <a:pPr>
              <a:spcBef>
                <a:spcPts val="600"/>
              </a:spcBef>
            </a:pPr>
            <a:r>
              <a:rPr lang="es-AR" sz="2400" i="1" dirty="0" smtClean="0"/>
              <a:t>El diseñador define la clase Turno con atributos fecha, hora y paciente. El sistema debe permitir </a:t>
            </a:r>
            <a:r>
              <a:rPr lang="es-AR" sz="2400" i="1" dirty="0" err="1" smtClean="0"/>
              <a:t>agendar</a:t>
            </a:r>
            <a:r>
              <a:rPr lang="es-AR" sz="2400" i="1" dirty="0" smtClean="0"/>
              <a:t> un nuevo turno, controlando que no exista otro con la misma fecha y hora.</a:t>
            </a:r>
          </a:p>
          <a:p>
            <a:pPr>
              <a:spcBef>
                <a:spcPts val="600"/>
              </a:spcBef>
            </a:pPr>
            <a:r>
              <a:rPr lang="es-AR" sz="2400" i="1" dirty="0" smtClean="0"/>
              <a:t>La clase Agenda encapsula una colección de elementos de clase Turno, representada con un arreglo parcialmente ocupado. </a:t>
            </a:r>
          </a:p>
          <a:p>
            <a:pPr>
              <a:spcBef>
                <a:spcPts val="600"/>
              </a:spcBef>
            </a:pPr>
            <a:r>
              <a:rPr lang="es-AR" sz="2400" i="1" dirty="0" smtClean="0"/>
              <a:t>Los elementos se mantienen </a:t>
            </a:r>
            <a:r>
              <a:rPr lang="es-AR" sz="2400" b="1" i="1" dirty="0" smtClean="0"/>
              <a:t>ordenados cronológicamente por fecha y hora </a:t>
            </a:r>
            <a:r>
              <a:rPr lang="es-AR" sz="2400" i="1" dirty="0" smtClean="0"/>
              <a:t>y están comprimidos de modo que todas las posiciones libres están al final. </a:t>
            </a:r>
          </a:p>
          <a:p>
            <a:pPr>
              <a:spcBef>
                <a:spcPts val="600"/>
              </a:spcBef>
            </a:pPr>
            <a:r>
              <a:rPr lang="es-ES" sz="2400" i="1" dirty="0" smtClean="0"/>
              <a:t>El servicio igual de la clase Turno retorna true si el objeto que recibe el mensaje tiene los mismos valores que el parámetro en los atributos </a:t>
            </a:r>
            <a:r>
              <a:rPr lang="es-ES" sz="2400" i="1" dirty="0" err="1" smtClean="0"/>
              <a:t>dia</a:t>
            </a:r>
            <a:r>
              <a:rPr lang="es-ES" sz="2400" i="1" dirty="0" smtClean="0"/>
              <a:t> y hora.   </a:t>
            </a:r>
            <a:endParaRPr lang="es-AR" sz="2400" i="1" dirty="0" smtClean="0"/>
          </a:p>
          <a:p>
            <a:pPr>
              <a:spcBef>
                <a:spcPts val="600"/>
              </a:spcBef>
            </a:pPr>
            <a:endParaRPr lang="es-AR" sz="2400" i="1" dirty="0" smtClean="0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Agenda de Turnos  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392836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4624"/>
            <a:ext cx="8532948" cy="692695"/>
          </a:xfrm>
        </p:spPr>
        <p:txBody>
          <a:bodyPr/>
          <a:lstStyle/>
          <a:p>
            <a:r>
              <a:rPr lang="es-ES" sz="3600" b="1" dirty="0" smtClean="0"/>
              <a:t>Caso de Estudio: Nómina de Pacientes</a:t>
            </a:r>
            <a:endParaRPr lang="es-AR" sz="3600" b="1" dirty="0"/>
          </a:p>
        </p:txBody>
      </p:sp>
      <p:sp>
        <p:nvSpPr>
          <p:cNvPr id="4" name="3 Rectángulo"/>
          <p:cNvSpPr/>
          <p:nvPr/>
        </p:nvSpPr>
        <p:spPr>
          <a:xfrm>
            <a:off x="467544" y="869072"/>
            <a:ext cx="374441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 err="1" smtClean="0">
                <a:solidFill>
                  <a:srgbClr val="FFFF00"/>
                </a:solidFill>
              </a:rPr>
              <a:t>Nomina_Pacientes</a:t>
            </a:r>
            <a:endParaRPr lang="es-AR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67544" y="1229112"/>
            <a:ext cx="3744416" cy="1047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/>
              <a:t>T [] </a:t>
            </a:r>
            <a:r>
              <a:rPr lang="es-ES" sz="2000" b="1" dirty="0" smtClean="0">
                <a:solidFill>
                  <a:srgbClr val="FFFF00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Paciente</a:t>
            </a:r>
            <a:endParaRPr lang="es-AR" sz="2000" b="1" dirty="0">
              <a:solidFill>
                <a:srgbClr val="FFFF00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  <a:p>
            <a:r>
              <a:rPr lang="es-ES" sz="2000" b="1" dirty="0" err="1"/>
              <a:t>cant:entero</a:t>
            </a:r>
            <a:endParaRPr lang="es-AR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427984" y="902495"/>
            <a:ext cx="3743414" cy="496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_tradnl" b="1" dirty="0" smtClean="0">
                <a:solidFill>
                  <a:srgbClr val="FFFF00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Paciente</a:t>
            </a:r>
            <a:endParaRPr lang="es-AR" b="1" dirty="0">
              <a:solidFill>
                <a:srgbClr val="FFFF00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4427984" y="1392184"/>
            <a:ext cx="3743414" cy="1532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dirty="0" err="1"/>
              <a:t>t</a:t>
            </a:r>
            <a:r>
              <a:rPr lang="es-ES" sz="2000" dirty="0" err="1" smtClean="0"/>
              <a:t>ipoDoc:char</a:t>
            </a:r>
            <a:endParaRPr lang="es-ES" sz="2000" dirty="0" smtClean="0"/>
          </a:p>
          <a:p>
            <a:r>
              <a:rPr lang="es-ES" sz="2000" dirty="0" err="1" smtClean="0"/>
              <a:t>nroDoc:entero</a:t>
            </a:r>
            <a:endParaRPr lang="es-ES" sz="2000" dirty="0" smtClean="0"/>
          </a:p>
          <a:p>
            <a:r>
              <a:rPr lang="es-ES" sz="2000" dirty="0" err="1" smtClean="0"/>
              <a:t>fechaNac:Fecha</a:t>
            </a:r>
            <a:endParaRPr lang="es-ES" sz="2000" dirty="0" smtClean="0"/>
          </a:p>
          <a:p>
            <a:r>
              <a:rPr lang="es-ES" sz="2000" dirty="0" smtClean="0"/>
              <a:t>nombre</a:t>
            </a:r>
            <a:r>
              <a:rPr lang="es-ES" sz="2000" dirty="0"/>
              <a:t>: </a:t>
            </a:r>
            <a:r>
              <a:rPr lang="es-ES" sz="2000" dirty="0" err="1"/>
              <a:t>String</a:t>
            </a:r>
            <a:endParaRPr lang="es-ES" sz="2000" dirty="0"/>
          </a:p>
          <a:p>
            <a:r>
              <a:rPr lang="es-ES" sz="2000" dirty="0" err="1" smtClean="0"/>
              <a:t>os:String</a:t>
            </a:r>
            <a:endParaRPr lang="es-AR" sz="2000" dirty="0"/>
          </a:p>
        </p:txBody>
      </p:sp>
      <p:sp>
        <p:nvSpPr>
          <p:cNvPr id="9" name="8 Rectángulo"/>
          <p:cNvSpPr/>
          <p:nvPr/>
        </p:nvSpPr>
        <p:spPr>
          <a:xfrm>
            <a:off x="467545" y="2276870"/>
            <a:ext cx="3744416" cy="3888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dirty="0"/>
              <a:t>&lt;&lt; Constructores&gt;&gt;</a:t>
            </a:r>
            <a:endParaRPr lang="es-AR" sz="2000" dirty="0"/>
          </a:p>
          <a:p>
            <a:r>
              <a:rPr lang="es-ES" sz="2000" dirty="0" err="1" smtClean="0">
                <a:solidFill>
                  <a:srgbClr val="FFFF00"/>
                </a:solidFill>
              </a:rPr>
              <a:t>Nomina_Pacientes</a:t>
            </a:r>
            <a:r>
              <a:rPr lang="es-ES" sz="2000" dirty="0" smtClean="0"/>
              <a:t>(</a:t>
            </a:r>
            <a:r>
              <a:rPr lang="es-ES" sz="2000" dirty="0" err="1" smtClean="0"/>
              <a:t>max:entero</a:t>
            </a:r>
            <a:r>
              <a:rPr lang="es-ES" sz="2000" dirty="0"/>
              <a:t>)</a:t>
            </a:r>
            <a:endParaRPr lang="es-AR" sz="2000" dirty="0"/>
          </a:p>
          <a:p>
            <a:r>
              <a:rPr lang="es-ES" sz="2000" dirty="0"/>
              <a:t>&lt;&lt;Comandos&gt;&gt;</a:t>
            </a:r>
            <a:endParaRPr lang="es-AR" sz="2000" dirty="0"/>
          </a:p>
          <a:p>
            <a:r>
              <a:rPr lang="es-ES" sz="2000" dirty="0" smtClean="0"/>
              <a:t>nuevo(p: </a:t>
            </a:r>
            <a:r>
              <a:rPr lang="es-ES" sz="2000" dirty="0" smtClean="0">
                <a:solidFill>
                  <a:srgbClr val="FFFF00"/>
                </a:solidFill>
              </a:rPr>
              <a:t>Paciente</a:t>
            </a:r>
            <a:r>
              <a:rPr lang="es-ES" sz="2000" dirty="0" smtClean="0"/>
              <a:t>)</a:t>
            </a:r>
            <a:endParaRPr lang="es-AR" sz="2000" dirty="0"/>
          </a:p>
          <a:p>
            <a:r>
              <a:rPr lang="es-ES" sz="2000" dirty="0" smtClean="0"/>
              <a:t>eliminar(p: </a:t>
            </a:r>
            <a:r>
              <a:rPr lang="es-ES" sz="2000" dirty="0" smtClean="0">
                <a:solidFill>
                  <a:srgbClr val="FFFF00"/>
                </a:solidFill>
              </a:rPr>
              <a:t>Paciente</a:t>
            </a:r>
            <a:r>
              <a:rPr lang="es-ES" sz="2000" dirty="0" smtClean="0"/>
              <a:t>)</a:t>
            </a:r>
            <a:endParaRPr lang="es-AR" sz="2000" dirty="0"/>
          </a:p>
          <a:p>
            <a:r>
              <a:rPr lang="es-ES" sz="2000" dirty="0"/>
              <a:t>&lt;&lt;Consultas&gt;&gt;</a:t>
            </a:r>
            <a:endParaRPr lang="es-AR" sz="2000" dirty="0"/>
          </a:p>
          <a:p>
            <a:r>
              <a:rPr lang="es-ES" sz="2000" dirty="0" err="1" smtClean="0"/>
              <a:t>cant</a:t>
            </a:r>
            <a:r>
              <a:rPr lang="es-ES" sz="2000" dirty="0" err="1" smtClean="0">
                <a:solidFill>
                  <a:srgbClr val="FFFF00"/>
                </a:solidFill>
              </a:rPr>
              <a:t>Pacientes</a:t>
            </a:r>
            <a:r>
              <a:rPr lang="es-ES" sz="2000" dirty="0" smtClean="0"/>
              <a:t>():entero</a:t>
            </a:r>
          </a:p>
          <a:p>
            <a:r>
              <a:rPr lang="es-ES" sz="2000" dirty="0" err="1" smtClean="0"/>
              <a:t>cantPacientesOS</a:t>
            </a:r>
            <a:r>
              <a:rPr lang="es-ES" sz="2000" dirty="0" smtClean="0"/>
              <a:t>(</a:t>
            </a:r>
            <a:r>
              <a:rPr lang="es-ES" sz="2000" dirty="0" err="1" smtClean="0"/>
              <a:t>os:String</a:t>
            </a:r>
            <a:r>
              <a:rPr lang="es-ES" sz="2000" dirty="0" smtClean="0"/>
              <a:t>):entero</a:t>
            </a:r>
            <a:endParaRPr lang="es-AR" sz="2000" dirty="0"/>
          </a:p>
          <a:p>
            <a:r>
              <a:rPr lang="es-ES" sz="2000" dirty="0" err="1" smtClean="0"/>
              <a:t>estaLlena</a:t>
            </a:r>
            <a:r>
              <a:rPr lang="es-ES" sz="2000" dirty="0" smtClean="0"/>
              <a:t>():</a:t>
            </a:r>
            <a:r>
              <a:rPr lang="es-ES" sz="2000" dirty="0"/>
              <a:t>entero</a:t>
            </a:r>
            <a:endParaRPr lang="es-AR" sz="2000" dirty="0"/>
          </a:p>
          <a:p>
            <a:r>
              <a:rPr lang="es-AR" sz="2000" dirty="0" smtClean="0"/>
              <a:t>pertenece(</a:t>
            </a:r>
            <a:r>
              <a:rPr lang="es-AR" sz="2000" dirty="0" err="1" smtClean="0"/>
              <a:t>c:</a:t>
            </a:r>
            <a:r>
              <a:rPr lang="es-AR" sz="2000" dirty="0" err="1" smtClean="0">
                <a:solidFill>
                  <a:srgbClr val="FFFF00"/>
                </a:solidFill>
              </a:rPr>
              <a:t>Marcador</a:t>
            </a:r>
            <a:r>
              <a:rPr lang="es-AR" sz="2000" dirty="0" smtClean="0"/>
              <a:t>):</a:t>
            </a:r>
            <a:r>
              <a:rPr lang="es-AR" sz="2000" dirty="0" err="1" smtClean="0"/>
              <a:t>boolean</a:t>
            </a:r>
            <a:endParaRPr lang="es-AR" sz="2000" dirty="0" smtClean="0"/>
          </a:p>
          <a:p>
            <a:r>
              <a:rPr lang="es-ES" sz="2000" dirty="0"/>
              <a:t>intercalar(l</a:t>
            </a:r>
            <a:r>
              <a:rPr lang="es-ES" sz="2000" dirty="0" smtClean="0"/>
              <a:t>:</a:t>
            </a:r>
            <a:r>
              <a:rPr lang="es-AR" sz="2000" dirty="0">
                <a:solidFill>
                  <a:srgbClr val="FFFF00"/>
                </a:solidFill>
              </a:rPr>
              <a:t> </a:t>
            </a:r>
            <a:r>
              <a:rPr lang="es-AR" sz="2000" dirty="0" err="1">
                <a:solidFill>
                  <a:srgbClr val="FFFF00"/>
                </a:solidFill>
              </a:rPr>
              <a:t>Nomina_Pacientes</a:t>
            </a:r>
            <a:r>
              <a:rPr lang="es-ES" sz="2000" dirty="0" smtClean="0"/>
              <a:t>):</a:t>
            </a:r>
            <a:endParaRPr lang="es-ES" sz="2000" dirty="0"/>
          </a:p>
          <a:p>
            <a:r>
              <a:rPr lang="es-AR" sz="2000" dirty="0" err="1">
                <a:solidFill>
                  <a:srgbClr val="FFFF00"/>
                </a:solidFill>
              </a:rPr>
              <a:t>Nomina_Pacientes</a:t>
            </a:r>
            <a:endParaRPr lang="es-AR" sz="2000" dirty="0" smtClean="0"/>
          </a:p>
          <a:p>
            <a:endParaRPr lang="es-ES" sz="2000" b="1" dirty="0">
              <a:solidFill>
                <a:srgbClr val="000000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4428986" y="2931829"/>
            <a:ext cx="3743414" cy="22181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dirty="0"/>
              <a:t>&lt;&lt;Constructor&gt;&gt;</a:t>
            </a:r>
            <a:endParaRPr lang="es-AR" sz="2000" dirty="0"/>
          </a:p>
          <a:p>
            <a:r>
              <a:rPr lang="es-ES" sz="2000" dirty="0" smtClean="0">
                <a:solidFill>
                  <a:srgbClr val="FFFF00"/>
                </a:solidFill>
              </a:rPr>
              <a:t>Paciente</a:t>
            </a:r>
            <a:r>
              <a:rPr lang="es-ES" sz="2000" dirty="0" smtClean="0"/>
              <a:t> ()</a:t>
            </a:r>
            <a:endParaRPr lang="es-AR" sz="2000" dirty="0"/>
          </a:p>
          <a:p>
            <a:r>
              <a:rPr lang="es-ES" sz="2000" dirty="0"/>
              <a:t>&lt;&lt;Comandos&gt;&gt;</a:t>
            </a:r>
            <a:endParaRPr lang="es-AR" sz="2000" dirty="0"/>
          </a:p>
          <a:p>
            <a:r>
              <a:rPr lang="es-ES" sz="2000" dirty="0"/>
              <a:t>&lt;&lt;Consultas&gt;&gt;</a:t>
            </a:r>
            <a:endParaRPr lang="es-AR" sz="2000" dirty="0"/>
          </a:p>
          <a:p>
            <a:r>
              <a:rPr lang="es-ES" sz="2000" dirty="0" smtClean="0"/>
              <a:t>igual </a:t>
            </a:r>
            <a:r>
              <a:rPr lang="es-ES" sz="2000" dirty="0"/>
              <a:t>(c: Paciente):</a:t>
            </a:r>
            <a:r>
              <a:rPr lang="es-ES" sz="2000" dirty="0" err="1"/>
              <a:t>boolean</a:t>
            </a:r>
            <a:endParaRPr lang="es-AR" sz="2000" dirty="0"/>
          </a:p>
          <a:p>
            <a:r>
              <a:rPr lang="es-ES" sz="2000" dirty="0" smtClean="0"/>
              <a:t>mayor (c</a:t>
            </a:r>
            <a:r>
              <a:rPr lang="es-ES" sz="2000" dirty="0"/>
              <a:t>: </a:t>
            </a:r>
            <a:r>
              <a:rPr lang="es-ES" sz="2000" dirty="0" smtClean="0"/>
              <a:t>Paciente):</a:t>
            </a:r>
            <a:r>
              <a:rPr lang="es-ES" sz="2000" dirty="0" err="1"/>
              <a:t>boolean</a:t>
            </a:r>
            <a:endParaRPr lang="es-AR" sz="2000" dirty="0"/>
          </a:p>
        </p:txBody>
      </p:sp>
      <p:sp>
        <p:nvSpPr>
          <p:cNvPr id="12" name="11 Rectángulo"/>
          <p:cNvSpPr/>
          <p:nvPr/>
        </p:nvSpPr>
        <p:spPr>
          <a:xfrm>
            <a:off x="467544" y="6165304"/>
            <a:ext cx="8249423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AR" sz="2400" dirty="0" smtClean="0"/>
              <a:t>¿Qué métodos cambian?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72752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00698" y="1196752"/>
            <a:ext cx="791571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800" dirty="0"/>
              <a:t>Si la libreta de contactos se mantiene ordenada por nombre, el servicio </a:t>
            </a:r>
            <a:r>
              <a:rPr lang="es-A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nuevo</a:t>
            </a:r>
            <a:r>
              <a:rPr lang="es-AR" sz="2800" dirty="0" smtClean="0"/>
              <a:t> no </a:t>
            </a:r>
            <a:r>
              <a:rPr lang="es-AR" sz="2800" dirty="0"/>
              <a:t>puede implementarse asignando el nuevo contacto a la primera posición libre. </a:t>
            </a:r>
            <a:endParaRPr lang="es-AR" sz="2800" dirty="0" smtClean="0"/>
          </a:p>
          <a:p>
            <a:r>
              <a:rPr lang="es-AR" sz="2800" dirty="0" smtClean="0"/>
              <a:t>Para </a:t>
            </a:r>
            <a:r>
              <a:rPr lang="es-AR" sz="2800" dirty="0"/>
              <a:t>comprender cómo implementar el servicio </a:t>
            </a:r>
            <a:r>
              <a:rPr lang="es-A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nuevo </a:t>
            </a:r>
            <a:r>
              <a:rPr lang="es-AR" sz="2800" dirty="0" smtClean="0"/>
              <a:t>comencemos </a:t>
            </a:r>
            <a:r>
              <a:rPr lang="es-AR" sz="2800" dirty="0"/>
              <a:t>visualizando la </a:t>
            </a:r>
            <a:r>
              <a:rPr lang="es-AR" sz="2800" dirty="0" smtClean="0"/>
              <a:t>libreta </a:t>
            </a:r>
            <a:r>
              <a:rPr lang="es-AR" sz="2800" dirty="0"/>
              <a:t>de contactos a través de una grilla con capacidad para 6 </a:t>
            </a:r>
            <a:r>
              <a:rPr lang="es-AR" sz="2800" dirty="0" smtClean="0"/>
              <a:t>contactos</a:t>
            </a:r>
            <a:endParaRPr lang="es-AR" sz="2800" dirty="0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Libreta de Contactos 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61319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4624"/>
            <a:ext cx="8532948" cy="692695"/>
          </a:xfrm>
        </p:spPr>
        <p:txBody>
          <a:bodyPr/>
          <a:lstStyle/>
          <a:p>
            <a:r>
              <a:rPr lang="es-ES" sz="3600" b="1" dirty="0" smtClean="0"/>
              <a:t>Caso de Estudio: Libreta de Marcadores</a:t>
            </a:r>
            <a:endParaRPr lang="es-AR" sz="3600" b="1" dirty="0"/>
          </a:p>
        </p:txBody>
      </p:sp>
      <p:sp>
        <p:nvSpPr>
          <p:cNvPr id="4" name="3 Rectángulo"/>
          <p:cNvSpPr/>
          <p:nvPr/>
        </p:nvSpPr>
        <p:spPr>
          <a:xfrm>
            <a:off x="467544" y="869072"/>
            <a:ext cx="374441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 err="1" smtClean="0">
                <a:solidFill>
                  <a:srgbClr val="FFFF00"/>
                </a:solidFill>
              </a:rPr>
              <a:t>Libreta_Marcadores</a:t>
            </a:r>
            <a:endParaRPr lang="es-AR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67544" y="1229112"/>
            <a:ext cx="3744416" cy="1047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/>
              <a:t>T [] </a:t>
            </a:r>
            <a:r>
              <a:rPr lang="es-ES" sz="2000" b="1" dirty="0" smtClean="0">
                <a:solidFill>
                  <a:srgbClr val="FFFF00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Marcador</a:t>
            </a:r>
            <a:endParaRPr lang="es-AR" sz="2000" b="1" dirty="0">
              <a:solidFill>
                <a:srgbClr val="FFFF00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  <a:p>
            <a:r>
              <a:rPr lang="es-ES" sz="2000" b="1" dirty="0" err="1"/>
              <a:t>cant:entero</a:t>
            </a:r>
            <a:endParaRPr lang="es-AR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427984" y="902495"/>
            <a:ext cx="3671406" cy="496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_tradnl" b="1" dirty="0" smtClean="0">
                <a:solidFill>
                  <a:srgbClr val="FFFF00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Marcador</a:t>
            </a:r>
            <a:endParaRPr lang="es-AR" b="1" dirty="0">
              <a:solidFill>
                <a:srgbClr val="FFFF00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4427984" y="1392184"/>
            <a:ext cx="3671406" cy="1532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dirty="0" smtClean="0"/>
              <a:t>…</a:t>
            </a:r>
            <a:endParaRPr lang="es-AR" sz="2000" b="1" dirty="0">
              <a:solidFill>
                <a:srgbClr val="000000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67545" y="2276871"/>
            <a:ext cx="3744416" cy="35272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dirty="0"/>
              <a:t>&lt;&lt; Constructores&gt;&gt;</a:t>
            </a:r>
            <a:endParaRPr lang="es-AR" sz="2000" dirty="0"/>
          </a:p>
          <a:p>
            <a:r>
              <a:rPr lang="es-ES" sz="2000" dirty="0" err="1" smtClean="0">
                <a:solidFill>
                  <a:srgbClr val="FFFF00"/>
                </a:solidFill>
              </a:rPr>
              <a:t>Libreta_Marcadores</a:t>
            </a:r>
            <a:r>
              <a:rPr lang="es-ES" sz="2000" dirty="0" smtClean="0"/>
              <a:t>(</a:t>
            </a:r>
            <a:r>
              <a:rPr lang="es-ES" sz="2000" dirty="0" err="1" smtClean="0"/>
              <a:t>max:entero</a:t>
            </a:r>
            <a:r>
              <a:rPr lang="es-ES" sz="2000" dirty="0"/>
              <a:t>)</a:t>
            </a:r>
            <a:endParaRPr lang="es-AR" sz="2000" dirty="0"/>
          </a:p>
          <a:p>
            <a:r>
              <a:rPr lang="es-ES" sz="2000" dirty="0"/>
              <a:t>&lt;&lt;Comandos&gt;&gt;</a:t>
            </a:r>
            <a:endParaRPr lang="es-AR" sz="2000" dirty="0"/>
          </a:p>
          <a:p>
            <a:r>
              <a:rPr lang="es-ES" sz="2000" dirty="0" smtClean="0"/>
              <a:t>nuevo(</a:t>
            </a:r>
            <a:r>
              <a:rPr lang="es-ES" sz="2000" dirty="0" err="1" smtClean="0"/>
              <a:t>nm</a:t>
            </a:r>
            <a:r>
              <a:rPr lang="es-ES" sz="2000" dirty="0" smtClean="0"/>
              <a:t>: </a:t>
            </a:r>
            <a:r>
              <a:rPr lang="es-ES" sz="2000" dirty="0" smtClean="0">
                <a:solidFill>
                  <a:srgbClr val="FFFF00"/>
                </a:solidFill>
              </a:rPr>
              <a:t>Marcador</a:t>
            </a:r>
            <a:r>
              <a:rPr lang="es-ES" sz="2000" dirty="0" smtClean="0"/>
              <a:t>)</a:t>
            </a:r>
            <a:endParaRPr lang="es-AR" sz="2000" dirty="0"/>
          </a:p>
          <a:p>
            <a:r>
              <a:rPr lang="es-ES" sz="2000" dirty="0" smtClean="0"/>
              <a:t>eliminar(c: </a:t>
            </a:r>
            <a:r>
              <a:rPr lang="es-ES" sz="2000" dirty="0" smtClean="0">
                <a:solidFill>
                  <a:srgbClr val="FFFF00"/>
                </a:solidFill>
              </a:rPr>
              <a:t>Marcador</a:t>
            </a:r>
            <a:r>
              <a:rPr lang="es-ES" sz="2000" dirty="0" smtClean="0"/>
              <a:t>)</a:t>
            </a:r>
            <a:endParaRPr lang="es-AR" sz="2000" dirty="0"/>
          </a:p>
          <a:p>
            <a:r>
              <a:rPr lang="es-ES" sz="2000" dirty="0"/>
              <a:t>&lt;&lt;Consultas&gt;&gt;</a:t>
            </a:r>
            <a:endParaRPr lang="es-AR" sz="2000" dirty="0"/>
          </a:p>
          <a:p>
            <a:r>
              <a:rPr lang="es-ES" sz="2000" dirty="0" err="1" smtClean="0"/>
              <a:t>cant</a:t>
            </a:r>
            <a:r>
              <a:rPr lang="es-ES" sz="2000" dirty="0" err="1" smtClean="0">
                <a:solidFill>
                  <a:srgbClr val="FFFF00"/>
                </a:solidFill>
              </a:rPr>
              <a:t>Marcadores</a:t>
            </a:r>
            <a:r>
              <a:rPr lang="es-ES" sz="2000" dirty="0" smtClean="0"/>
              <a:t>():</a:t>
            </a:r>
            <a:r>
              <a:rPr lang="es-ES" sz="2000" dirty="0"/>
              <a:t>entero</a:t>
            </a:r>
            <a:endParaRPr lang="es-AR" sz="2000" dirty="0"/>
          </a:p>
          <a:p>
            <a:r>
              <a:rPr lang="es-ES" sz="2000" dirty="0" err="1" smtClean="0"/>
              <a:t>estaLlena</a:t>
            </a:r>
            <a:r>
              <a:rPr lang="es-ES" sz="2000" dirty="0" smtClean="0"/>
              <a:t>():</a:t>
            </a:r>
            <a:r>
              <a:rPr lang="es-ES" sz="2000" dirty="0"/>
              <a:t>entero</a:t>
            </a:r>
            <a:endParaRPr lang="es-AR" sz="2000" dirty="0"/>
          </a:p>
          <a:p>
            <a:r>
              <a:rPr lang="es-AR" sz="2000" dirty="0" smtClean="0"/>
              <a:t>pertenece(</a:t>
            </a:r>
            <a:r>
              <a:rPr lang="es-AR" sz="2000" dirty="0" err="1" smtClean="0"/>
              <a:t>c:</a:t>
            </a:r>
            <a:r>
              <a:rPr lang="es-AR" sz="2000" dirty="0" err="1" smtClean="0">
                <a:solidFill>
                  <a:srgbClr val="FFFF00"/>
                </a:solidFill>
              </a:rPr>
              <a:t>Marcador</a:t>
            </a:r>
            <a:r>
              <a:rPr lang="es-AR" sz="2000" dirty="0" smtClean="0"/>
              <a:t>):</a:t>
            </a:r>
            <a:r>
              <a:rPr lang="es-AR" sz="2000" dirty="0" err="1" smtClean="0"/>
              <a:t>boolean</a:t>
            </a:r>
            <a:endParaRPr lang="es-AR" sz="2000" dirty="0" smtClean="0"/>
          </a:p>
          <a:p>
            <a:r>
              <a:rPr lang="es-ES" sz="2000" dirty="0"/>
              <a:t>intercalar(l:</a:t>
            </a:r>
            <a:r>
              <a:rPr lang="es-AR" sz="2000" dirty="0">
                <a:solidFill>
                  <a:srgbClr val="FFFF00"/>
                </a:solidFill>
              </a:rPr>
              <a:t> </a:t>
            </a:r>
            <a:r>
              <a:rPr lang="es-AR" sz="2000" dirty="0" err="1">
                <a:solidFill>
                  <a:srgbClr val="FFFF00"/>
                </a:solidFill>
              </a:rPr>
              <a:t>Libreta_Marcadores</a:t>
            </a:r>
            <a:r>
              <a:rPr lang="es-ES" sz="2000" dirty="0" smtClean="0"/>
              <a:t>):</a:t>
            </a:r>
            <a:endParaRPr lang="es-ES" sz="2000" dirty="0"/>
          </a:p>
          <a:p>
            <a:r>
              <a:rPr lang="es-AR" sz="2000" dirty="0" err="1">
                <a:solidFill>
                  <a:srgbClr val="FFFF00"/>
                </a:solidFill>
              </a:rPr>
              <a:t>Libreta_Marcadores</a:t>
            </a:r>
            <a:endParaRPr lang="es-AR" sz="2000" b="1" dirty="0">
              <a:solidFill>
                <a:srgbClr val="000000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4428986" y="2931829"/>
            <a:ext cx="3671406" cy="22181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dirty="0"/>
              <a:t>&lt;&lt;Constructor&gt;&gt;</a:t>
            </a:r>
            <a:endParaRPr lang="es-AR" sz="2000" dirty="0"/>
          </a:p>
          <a:p>
            <a:r>
              <a:rPr lang="es-ES" sz="2000" dirty="0" smtClean="0">
                <a:solidFill>
                  <a:srgbClr val="FFFF00"/>
                </a:solidFill>
              </a:rPr>
              <a:t>Marcador</a:t>
            </a:r>
            <a:r>
              <a:rPr lang="es-ES" sz="2000" dirty="0" smtClean="0"/>
              <a:t> </a:t>
            </a:r>
            <a:r>
              <a:rPr lang="es-ES" sz="2000" dirty="0"/>
              <a:t>(</a:t>
            </a:r>
            <a:r>
              <a:rPr lang="es-ES" sz="2000" dirty="0" err="1"/>
              <a:t>n:String</a:t>
            </a:r>
            <a:r>
              <a:rPr lang="es-ES" sz="2000" dirty="0"/>
              <a:t>)</a:t>
            </a:r>
            <a:endParaRPr lang="es-AR" sz="2000" dirty="0"/>
          </a:p>
          <a:p>
            <a:r>
              <a:rPr lang="es-ES" sz="2000" dirty="0"/>
              <a:t>&lt;&lt;Comandos&gt;&gt;</a:t>
            </a:r>
            <a:endParaRPr lang="es-AR" sz="2000" dirty="0"/>
          </a:p>
          <a:p>
            <a:r>
              <a:rPr lang="es-ES" sz="2000" dirty="0"/>
              <a:t>&lt;&lt;Consultas&gt;&gt;</a:t>
            </a:r>
            <a:endParaRPr lang="es-AR" sz="2000" dirty="0"/>
          </a:p>
          <a:p>
            <a:r>
              <a:rPr lang="es-ES" sz="2000" dirty="0" smtClean="0"/>
              <a:t>mayor (c</a:t>
            </a:r>
            <a:r>
              <a:rPr lang="es-ES" sz="2000" dirty="0"/>
              <a:t>: </a:t>
            </a:r>
            <a:r>
              <a:rPr lang="es-ES" sz="2000" dirty="0" smtClean="0">
                <a:solidFill>
                  <a:srgbClr val="FFFF00"/>
                </a:solidFill>
              </a:rPr>
              <a:t>Marcador</a:t>
            </a:r>
            <a:r>
              <a:rPr lang="es-ES" sz="2000" dirty="0" smtClean="0"/>
              <a:t>):</a:t>
            </a:r>
            <a:r>
              <a:rPr lang="es-ES" sz="2000" dirty="0" err="1"/>
              <a:t>boolean</a:t>
            </a:r>
            <a:endParaRPr lang="es-AR" sz="2000" dirty="0"/>
          </a:p>
        </p:txBody>
      </p:sp>
      <p:sp>
        <p:nvSpPr>
          <p:cNvPr id="12" name="11 Rectángulo"/>
          <p:cNvSpPr/>
          <p:nvPr/>
        </p:nvSpPr>
        <p:spPr>
          <a:xfrm>
            <a:off x="445003" y="5949280"/>
            <a:ext cx="8249423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AR" sz="2400" dirty="0" smtClean="0"/>
              <a:t>¿Qué métodos cambian si puede haber repetidos?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292140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4624"/>
            <a:ext cx="7543800" cy="692695"/>
          </a:xfrm>
        </p:spPr>
        <p:txBody>
          <a:bodyPr/>
          <a:lstStyle/>
          <a:p>
            <a:r>
              <a:rPr lang="es-ES" sz="3600" b="1" dirty="0" smtClean="0"/>
              <a:t>Caso de Estudio: Agenda de Turnos </a:t>
            </a:r>
            <a:endParaRPr lang="es-AR" sz="3600" b="1" dirty="0"/>
          </a:p>
        </p:txBody>
      </p:sp>
      <p:sp>
        <p:nvSpPr>
          <p:cNvPr id="4" name="3 Rectángulo"/>
          <p:cNvSpPr/>
          <p:nvPr/>
        </p:nvSpPr>
        <p:spPr>
          <a:xfrm>
            <a:off x="467544" y="869072"/>
            <a:ext cx="388843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 smtClean="0"/>
              <a:t>Agenda</a:t>
            </a:r>
            <a:endParaRPr lang="es-A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67543" y="1229112"/>
            <a:ext cx="3888431" cy="1047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/>
              <a:t>T [] </a:t>
            </a:r>
            <a:r>
              <a:rPr lang="es-ES" sz="2000" b="1" dirty="0" smtClean="0">
                <a:solidFill>
                  <a:srgbClr val="FFFF00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Turno</a:t>
            </a:r>
            <a:endParaRPr lang="es-AR" sz="2000" b="1" dirty="0">
              <a:solidFill>
                <a:srgbClr val="FFFF00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  <a:p>
            <a:r>
              <a:rPr lang="es-ES" sz="2000" b="1" dirty="0" err="1"/>
              <a:t>cant:entero</a:t>
            </a:r>
            <a:endParaRPr lang="es-AR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427984" y="902495"/>
            <a:ext cx="3744416" cy="496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_tradnl" b="1" dirty="0" smtClean="0">
                <a:solidFill>
                  <a:srgbClr val="FFFF00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Turno</a:t>
            </a:r>
            <a:endParaRPr lang="es-AR" b="1" dirty="0">
              <a:solidFill>
                <a:srgbClr val="FFFF00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4427984" y="1392184"/>
            <a:ext cx="3744416" cy="1172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dirty="0" err="1"/>
              <a:t>dia</a:t>
            </a:r>
            <a:r>
              <a:rPr lang="es-ES" sz="2000" dirty="0"/>
              <a:t>: Fecha</a:t>
            </a:r>
          </a:p>
          <a:p>
            <a:r>
              <a:rPr lang="es-ES" sz="2000" dirty="0"/>
              <a:t>hora: Horario</a:t>
            </a:r>
          </a:p>
          <a:p>
            <a:r>
              <a:rPr lang="es-ES" sz="2000" dirty="0"/>
              <a:t>paciente</a:t>
            </a:r>
            <a:r>
              <a:rPr lang="es-ES" sz="2000" dirty="0" smtClean="0"/>
              <a:t>: </a:t>
            </a:r>
            <a:r>
              <a:rPr lang="es-ES" sz="2000" dirty="0" smtClean="0">
                <a:solidFill>
                  <a:srgbClr val="FFFF00"/>
                </a:solidFill>
              </a:rPr>
              <a:t>Paciente</a:t>
            </a:r>
            <a:endParaRPr lang="es-AR" sz="2000" dirty="0">
              <a:solidFill>
                <a:srgbClr val="FFFF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67544" y="2276872"/>
            <a:ext cx="3888431" cy="4464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dirty="0"/>
              <a:t>&lt;&lt; Constructores&gt;&gt;</a:t>
            </a:r>
            <a:endParaRPr lang="es-AR" sz="2000" dirty="0"/>
          </a:p>
          <a:p>
            <a:r>
              <a:rPr lang="es-ES" sz="2000" dirty="0" smtClean="0"/>
              <a:t>Agenda(</a:t>
            </a:r>
            <a:r>
              <a:rPr lang="es-ES" sz="2000" dirty="0" err="1" smtClean="0"/>
              <a:t>max:entero</a:t>
            </a:r>
            <a:r>
              <a:rPr lang="es-ES" sz="2000" dirty="0"/>
              <a:t>)</a:t>
            </a:r>
            <a:endParaRPr lang="es-AR" sz="2000" dirty="0"/>
          </a:p>
          <a:p>
            <a:r>
              <a:rPr lang="es-ES" sz="2000" dirty="0"/>
              <a:t>&lt;&lt;Comandos&gt;&gt;</a:t>
            </a:r>
            <a:endParaRPr lang="es-AR" sz="2000" dirty="0"/>
          </a:p>
          <a:p>
            <a:r>
              <a:rPr lang="es-ES" sz="2000" dirty="0" smtClean="0"/>
              <a:t>agendar(</a:t>
            </a:r>
            <a:r>
              <a:rPr lang="es-ES" sz="2000" dirty="0" err="1" smtClean="0"/>
              <a:t>t:Turno</a:t>
            </a:r>
            <a:r>
              <a:rPr lang="es-ES" sz="2000" dirty="0" smtClean="0"/>
              <a:t>):</a:t>
            </a:r>
            <a:r>
              <a:rPr lang="es-ES" sz="2000" dirty="0" err="1" smtClean="0"/>
              <a:t>boolean</a:t>
            </a:r>
            <a:endParaRPr lang="es-AR" sz="2000" dirty="0"/>
          </a:p>
          <a:p>
            <a:r>
              <a:rPr lang="es-ES" sz="2000" dirty="0" smtClean="0"/>
              <a:t>eliminar(</a:t>
            </a:r>
            <a:r>
              <a:rPr lang="es-ES" sz="2000" dirty="0" err="1"/>
              <a:t>t</a:t>
            </a:r>
            <a:r>
              <a:rPr lang="es-ES" sz="2000" dirty="0" err="1" smtClean="0"/>
              <a:t>:Turno</a:t>
            </a:r>
            <a:r>
              <a:rPr lang="es-ES" sz="2000" dirty="0" smtClean="0"/>
              <a:t>)</a:t>
            </a:r>
            <a:endParaRPr lang="es-AR" sz="2000" dirty="0"/>
          </a:p>
          <a:p>
            <a:r>
              <a:rPr lang="es-ES" sz="2000" dirty="0"/>
              <a:t>&lt;&lt;Consultas</a:t>
            </a:r>
            <a:r>
              <a:rPr lang="es-ES" sz="2000" dirty="0" smtClean="0"/>
              <a:t>&gt;&gt;</a:t>
            </a:r>
          </a:p>
          <a:p>
            <a:r>
              <a:rPr lang="es-ES" sz="2000" dirty="0" err="1" smtClean="0"/>
              <a:t>cantTurnos</a:t>
            </a:r>
            <a:r>
              <a:rPr lang="es-ES" sz="2000" dirty="0" smtClean="0"/>
              <a:t>():entero</a:t>
            </a:r>
          </a:p>
          <a:p>
            <a:r>
              <a:rPr lang="es-ES" sz="2000" dirty="0" err="1"/>
              <a:t>estaLlena</a:t>
            </a:r>
            <a:r>
              <a:rPr lang="es-ES" sz="2000" dirty="0"/>
              <a:t>():</a:t>
            </a:r>
            <a:r>
              <a:rPr lang="es-ES" sz="2000" dirty="0" smtClean="0"/>
              <a:t>entero</a:t>
            </a:r>
            <a:endParaRPr lang="es-AR" sz="2000" dirty="0"/>
          </a:p>
          <a:p>
            <a:r>
              <a:rPr lang="es-ES" dirty="0" err="1" smtClean="0"/>
              <a:t>cantTurnosOSFecha</a:t>
            </a:r>
            <a:r>
              <a:rPr lang="es-ES" dirty="0" smtClean="0"/>
              <a:t>(</a:t>
            </a:r>
            <a:r>
              <a:rPr lang="es-ES" dirty="0" err="1" smtClean="0"/>
              <a:t>f:Fecha,o:String</a:t>
            </a:r>
            <a:r>
              <a:rPr lang="es-ES" dirty="0" smtClean="0"/>
              <a:t>)</a:t>
            </a:r>
          </a:p>
          <a:p>
            <a:r>
              <a:rPr lang="es-ES" dirty="0" smtClean="0"/>
              <a:t>:entero</a:t>
            </a:r>
            <a:endParaRPr lang="es-AR" dirty="0"/>
          </a:p>
          <a:p>
            <a:r>
              <a:rPr lang="es-AR" dirty="0" err="1" smtClean="0"/>
              <a:t>estaLibre</a:t>
            </a:r>
            <a:r>
              <a:rPr lang="es-AR" dirty="0" smtClean="0"/>
              <a:t>(</a:t>
            </a:r>
            <a:r>
              <a:rPr lang="es-AR" dirty="0" err="1" smtClean="0"/>
              <a:t>d:Fecha,h:Horario</a:t>
            </a:r>
            <a:r>
              <a:rPr lang="es-AR" dirty="0" smtClean="0"/>
              <a:t>):</a:t>
            </a:r>
            <a:r>
              <a:rPr lang="es-AR" dirty="0" err="1" smtClean="0"/>
              <a:t>boolean</a:t>
            </a:r>
            <a:endParaRPr lang="es-AR" dirty="0" smtClean="0"/>
          </a:p>
          <a:p>
            <a:endParaRPr lang="es-ES" sz="2000" b="1" dirty="0">
              <a:solidFill>
                <a:srgbClr val="000000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  <a:p>
            <a:endParaRPr lang="es-ES" sz="2000" b="1" dirty="0" smtClean="0">
              <a:solidFill>
                <a:srgbClr val="000000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  <a:p>
            <a:endParaRPr lang="es-AR" sz="2000" b="1" dirty="0">
              <a:solidFill>
                <a:srgbClr val="000000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4423266" y="2564904"/>
            <a:ext cx="3744416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&lt;&lt;Constructor&gt;&gt;</a:t>
            </a:r>
            <a:endParaRPr lang="es-AR" dirty="0"/>
          </a:p>
          <a:p>
            <a:r>
              <a:rPr lang="es-ES" dirty="0" smtClean="0"/>
              <a:t>Turno (</a:t>
            </a:r>
            <a:r>
              <a:rPr lang="es-ES" dirty="0" err="1" smtClean="0"/>
              <a:t>d:Fecha</a:t>
            </a:r>
            <a:r>
              <a:rPr lang="es-ES" dirty="0" smtClean="0"/>
              <a:t>, h:Horario,p:Paciente)</a:t>
            </a:r>
            <a:endParaRPr lang="es-AR" dirty="0"/>
          </a:p>
          <a:p>
            <a:r>
              <a:rPr lang="es-ES" dirty="0"/>
              <a:t>&lt;&lt;Comandos&gt;&gt;</a:t>
            </a:r>
            <a:endParaRPr lang="es-AR" dirty="0"/>
          </a:p>
          <a:p>
            <a:r>
              <a:rPr lang="es-ES" dirty="0"/>
              <a:t>&lt;&lt;Consultas</a:t>
            </a:r>
            <a:r>
              <a:rPr lang="es-ES" dirty="0" smtClean="0"/>
              <a:t>&gt;&gt;</a:t>
            </a:r>
          </a:p>
          <a:p>
            <a:r>
              <a:rPr lang="es-ES" dirty="0" err="1" smtClean="0"/>
              <a:t>obtenerPaciente</a:t>
            </a:r>
            <a:r>
              <a:rPr lang="es-ES" dirty="0" smtClean="0"/>
              <a:t>():Paciente</a:t>
            </a:r>
            <a:endParaRPr lang="es-AR" dirty="0"/>
          </a:p>
          <a:p>
            <a:r>
              <a:rPr lang="es-ES" dirty="0" smtClean="0"/>
              <a:t>igual (</a:t>
            </a:r>
            <a:r>
              <a:rPr lang="es-ES" dirty="0" err="1" smtClean="0"/>
              <a:t>t:Turno</a:t>
            </a:r>
            <a:r>
              <a:rPr lang="es-ES" dirty="0" smtClean="0"/>
              <a:t>):</a:t>
            </a:r>
            <a:r>
              <a:rPr lang="es-ES" dirty="0" err="1"/>
              <a:t>boolean</a:t>
            </a:r>
            <a:endParaRPr lang="es-AR" dirty="0"/>
          </a:p>
          <a:p>
            <a:r>
              <a:rPr lang="es-ES" dirty="0" smtClean="0"/>
              <a:t>mayor (t: Turno):</a:t>
            </a:r>
            <a:r>
              <a:rPr lang="es-ES" dirty="0" err="1" smtClean="0"/>
              <a:t>boolean</a:t>
            </a:r>
            <a:endParaRPr lang="es-ES" dirty="0" smtClean="0"/>
          </a:p>
        </p:txBody>
      </p:sp>
      <p:sp>
        <p:nvSpPr>
          <p:cNvPr id="12" name="11 Rectángulo"/>
          <p:cNvSpPr/>
          <p:nvPr/>
        </p:nvSpPr>
        <p:spPr>
          <a:xfrm>
            <a:off x="4432165" y="4811519"/>
            <a:ext cx="3744416" cy="496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_tradnl" b="1" dirty="0" smtClean="0">
                <a:solidFill>
                  <a:srgbClr val="FFFF00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Paciente</a:t>
            </a:r>
            <a:endParaRPr lang="es-AR" b="1" dirty="0">
              <a:solidFill>
                <a:srgbClr val="FFFF00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432165" y="5301208"/>
            <a:ext cx="3744416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dirty="0" err="1"/>
              <a:t>tipoDoc:char</a:t>
            </a:r>
            <a:endParaRPr lang="es-ES" sz="2000" dirty="0"/>
          </a:p>
          <a:p>
            <a:r>
              <a:rPr lang="es-ES" sz="2000" dirty="0" err="1"/>
              <a:t>nroDoc:entero</a:t>
            </a:r>
            <a:endParaRPr lang="es-ES" sz="2000" dirty="0"/>
          </a:p>
          <a:p>
            <a:r>
              <a:rPr lang="es-ES" sz="2000" dirty="0" err="1"/>
              <a:t>fechaNac:Fecha</a:t>
            </a:r>
            <a:endParaRPr lang="es-ES" sz="2000" dirty="0"/>
          </a:p>
          <a:p>
            <a:r>
              <a:rPr lang="es-ES" sz="2000" dirty="0"/>
              <a:t>nombre: </a:t>
            </a:r>
            <a:r>
              <a:rPr lang="es-ES" sz="2000" dirty="0" err="1"/>
              <a:t>String</a:t>
            </a:r>
            <a:endParaRPr lang="es-ES" sz="2000" dirty="0"/>
          </a:p>
          <a:p>
            <a:r>
              <a:rPr lang="es-ES" sz="2000" dirty="0" err="1"/>
              <a:t>os:String</a:t>
            </a:r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316317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4624"/>
            <a:ext cx="7543800" cy="692695"/>
          </a:xfrm>
        </p:spPr>
        <p:txBody>
          <a:bodyPr/>
          <a:lstStyle/>
          <a:p>
            <a:r>
              <a:rPr lang="es-ES" sz="3600" b="1" dirty="0" smtClean="0"/>
              <a:t>Caso de Estudio: Agenda de Turnos </a:t>
            </a:r>
            <a:endParaRPr lang="es-AR" sz="3600" b="1" dirty="0"/>
          </a:p>
        </p:txBody>
      </p:sp>
      <p:sp>
        <p:nvSpPr>
          <p:cNvPr id="4" name="3 Rectángulo"/>
          <p:cNvSpPr/>
          <p:nvPr/>
        </p:nvSpPr>
        <p:spPr>
          <a:xfrm>
            <a:off x="467544" y="869072"/>
            <a:ext cx="388843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 smtClean="0"/>
              <a:t>Agenda</a:t>
            </a:r>
            <a:endParaRPr lang="es-A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67543" y="1229112"/>
            <a:ext cx="3888431" cy="1047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/>
              <a:t>T [] </a:t>
            </a:r>
            <a:r>
              <a:rPr lang="es-ES" sz="2000" b="1" dirty="0" smtClean="0">
                <a:solidFill>
                  <a:srgbClr val="FFFF00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Turno</a:t>
            </a:r>
            <a:endParaRPr lang="es-AR" sz="2000" b="1" dirty="0">
              <a:solidFill>
                <a:srgbClr val="FFFF00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  <a:p>
            <a:r>
              <a:rPr lang="es-ES" sz="2000" b="1" dirty="0" err="1"/>
              <a:t>cant:entero</a:t>
            </a:r>
            <a:endParaRPr lang="es-AR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67544" y="2276872"/>
            <a:ext cx="3888431" cy="4464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dirty="0"/>
              <a:t>&lt;&lt; Constructores&gt;&gt;</a:t>
            </a:r>
            <a:endParaRPr lang="es-AR" sz="2000" dirty="0"/>
          </a:p>
          <a:p>
            <a:r>
              <a:rPr lang="es-ES" sz="2000" dirty="0" smtClean="0"/>
              <a:t>Agenda(</a:t>
            </a:r>
            <a:r>
              <a:rPr lang="es-ES" sz="2000" dirty="0" err="1" smtClean="0"/>
              <a:t>max:entero</a:t>
            </a:r>
            <a:r>
              <a:rPr lang="es-ES" sz="2000" dirty="0"/>
              <a:t>)</a:t>
            </a:r>
            <a:endParaRPr lang="es-AR" sz="2000" dirty="0"/>
          </a:p>
          <a:p>
            <a:r>
              <a:rPr lang="es-ES" sz="2000" dirty="0"/>
              <a:t>&lt;&lt;Comandos&gt;&gt;</a:t>
            </a:r>
            <a:endParaRPr lang="es-AR" sz="2000" dirty="0"/>
          </a:p>
          <a:p>
            <a:r>
              <a:rPr lang="es-ES" sz="2000" dirty="0" smtClean="0"/>
              <a:t>agendar(</a:t>
            </a:r>
            <a:r>
              <a:rPr lang="es-ES" sz="2000" dirty="0" err="1" smtClean="0"/>
              <a:t>t:Turno</a:t>
            </a:r>
            <a:r>
              <a:rPr lang="es-ES" sz="2000" dirty="0" smtClean="0"/>
              <a:t>):</a:t>
            </a:r>
            <a:r>
              <a:rPr lang="es-ES" sz="2000" dirty="0" err="1" smtClean="0"/>
              <a:t>boolean</a:t>
            </a:r>
            <a:endParaRPr lang="es-AR" sz="2000" dirty="0"/>
          </a:p>
          <a:p>
            <a:r>
              <a:rPr lang="es-ES" sz="2000" dirty="0" smtClean="0"/>
              <a:t>eliminar(</a:t>
            </a:r>
            <a:r>
              <a:rPr lang="es-ES" sz="2000" dirty="0" err="1"/>
              <a:t>t</a:t>
            </a:r>
            <a:r>
              <a:rPr lang="es-ES" sz="2000" dirty="0" err="1" smtClean="0"/>
              <a:t>:Turno</a:t>
            </a:r>
            <a:r>
              <a:rPr lang="es-ES" sz="2000" dirty="0" smtClean="0"/>
              <a:t>)</a:t>
            </a:r>
            <a:endParaRPr lang="es-AR" sz="2000" dirty="0"/>
          </a:p>
          <a:p>
            <a:r>
              <a:rPr lang="es-ES" sz="2000" dirty="0"/>
              <a:t>&lt;&lt;Consultas</a:t>
            </a:r>
            <a:r>
              <a:rPr lang="es-ES" sz="2000" dirty="0" smtClean="0"/>
              <a:t>&gt;&gt;</a:t>
            </a:r>
          </a:p>
          <a:p>
            <a:r>
              <a:rPr lang="es-ES" sz="2000" dirty="0" err="1" smtClean="0"/>
              <a:t>cantTurnos</a:t>
            </a:r>
            <a:r>
              <a:rPr lang="es-ES" sz="2000" dirty="0" smtClean="0"/>
              <a:t>():entero</a:t>
            </a:r>
          </a:p>
          <a:p>
            <a:r>
              <a:rPr lang="es-ES" sz="2000" dirty="0" err="1"/>
              <a:t>estaLlena</a:t>
            </a:r>
            <a:r>
              <a:rPr lang="es-ES" sz="2000" dirty="0"/>
              <a:t>():</a:t>
            </a:r>
            <a:r>
              <a:rPr lang="es-ES" sz="2000" dirty="0" smtClean="0"/>
              <a:t>entero</a:t>
            </a:r>
            <a:endParaRPr lang="es-AR" sz="2000" dirty="0"/>
          </a:p>
          <a:p>
            <a:r>
              <a:rPr lang="es-ES" dirty="0" err="1" smtClean="0"/>
              <a:t>cantTurnosOSFecha</a:t>
            </a:r>
            <a:r>
              <a:rPr lang="es-ES" dirty="0" smtClean="0"/>
              <a:t>(</a:t>
            </a:r>
            <a:r>
              <a:rPr lang="es-ES" dirty="0" err="1" smtClean="0"/>
              <a:t>f:Fecha,o:String</a:t>
            </a:r>
            <a:r>
              <a:rPr lang="es-ES" dirty="0" smtClean="0"/>
              <a:t>)</a:t>
            </a:r>
          </a:p>
          <a:p>
            <a:r>
              <a:rPr lang="es-ES" dirty="0" smtClean="0"/>
              <a:t>:entero</a:t>
            </a:r>
            <a:endParaRPr lang="es-AR" dirty="0"/>
          </a:p>
          <a:p>
            <a:r>
              <a:rPr lang="es-AR" dirty="0" err="1" smtClean="0"/>
              <a:t>estaLibre</a:t>
            </a:r>
            <a:r>
              <a:rPr lang="es-AR" dirty="0" smtClean="0"/>
              <a:t>(</a:t>
            </a:r>
            <a:r>
              <a:rPr lang="es-AR" dirty="0" err="1" smtClean="0"/>
              <a:t>d:Fecha,h:Horario</a:t>
            </a:r>
            <a:r>
              <a:rPr lang="es-AR" dirty="0" smtClean="0"/>
              <a:t>):</a:t>
            </a:r>
            <a:r>
              <a:rPr lang="es-AR" dirty="0" err="1" smtClean="0"/>
              <a:t>boolean</a:t>
            </a:r>
            <a:endParaRPr lang="es-AR" dirty="0" smtClean="0"/>
          </a:p>
          <a:p>
            <a:endParaRPr lang="es-ES" sz="2000" b="1" dirty="0">
              <a:solidFill>
                <a:srgbClr val="000000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  <a:p>
            <a:endParaRPr lang="es-ES" sz="2000" b="1" dirty="0" smtClean="0">
              <a:solidFill>
                <a:srgbClr val="000000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  <a:p>
            <a:endParaRPr lang="es-AR" sz="2000" b="1" dirty="0">
              <a:solidFill>
                <a:srgbClr val="000000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716016" y="2708920"/>
            <a:ext cx="3384376" cy="23042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dirty="0" smtClean="0">
                <a:solidFill>
                  <a:sysClr val="windowText" lastClr="000000"/>
                </a:solidFill>
              </a:rPr>
              <a:t>agendar(t:Turno):</a:t>
            </a:r>
            <a:r>
              <a:rPr lang="es-AR" dirty="0" err="1" smtClean="0">
                <a:solidFill>
                  <a:sysClr val="windowText" lastClr="000000"/>
                </a:solidFill>
              </a:rPr>
              <a:t>boolean</a:t>
            </a:r>
            <a:r>
              <a:rPr lang="es-AR" dirty="0" smtClean="0">
                <a:solidFill>
                  <a:sysClr val="windowText" lastClr="000000"/>
                </a:solidFill>
              </a:rPr>
              <a:t> </a:t>
            </a:r>
          </a:p>
          <a:p>
            <a:r>
              <a:rPr lang="es-AR" dirty="0" smtClean="0">
                <a:solidFill>
                  <a:sysClr val="windowText" lastClr="000000"/>
                </a:solidFill>
              </a:rPr>
              <a:t>retorna true si no existe un turno con la misma fecha y hora que el parámetro en cuyo caso inserta  a t ordenadamente. </a:t>
            </a:r>
            <a:br>
              <a:rPr lang="es-AR" dirty="0" smtClean="0">
                <a:solidFill>
                  <a:sysClr val="windowText" lastClr="000000"/>
                </a:solidFill>
              </a:rPr>
            </a:br>
            <a:r>
              <a:rPr lang="es-AR" dirty="0" smtClean="0">
                <a:solidFill>
                  <a:sysClr val="windowText" lastClr="000000"/>
                </a:solidFill>
              </a:rPr>
              <a:t>Requiere que la estructura no este llena</a:t>
            </a:r>
            <a:endParaRPr lang="es-AR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17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Agenda de Turnos </a:t>
            </a:r>
            <a:endParaRPr lang="es-AR" sz="36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539552" y="1124744"/>
            <a:ext cx="7560840" cy="317009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Agenda{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Atributos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de </a:t>
            </a:r>
            <a:r>
              <a:rPr lang="en-US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Instancia</a:t>
            </a:r>
            <a:endParaRPr lang="es-AR" sz="20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private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Turno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T;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E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cant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/*Constructor </a:t>
            </a:r>
            <a:r>
              <a:rPr lang="es-AR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s-AR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 </a:t>
            </a:r>
            <a:r>
              <a:rPr lang="es-AR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una </a:t>
            </a:r>
            <a:r>
              <a:rPr lang="es-AR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s-AR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oleccion</a:t>
            </a:r>
            <a:r>
              <a:rPr lang="es-AR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 capacidad para </a:t>
            </a:r>
            <a:r>
              <a:rPr lang="es-AR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s-AR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elementos*/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Agenda(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max) {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Turno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[max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s-E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cant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950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Agenda de Turnos </a:t>
            </a:r>
            <a:endParaRPr lang="es-AR" sz="3600" b="1" dirty="0"/>
          </a:p>
        </p:txBody>
      </p:sp>
      <p:sp>
        <p:nvSpPr>
          <p:cNvPr id="4" name="3 Rectángulo"/>
          <p:cNvSpPr/>
          <p:nvPr/>
        </p:nvSpPr>
        <p:spPr>
          <a:xfrm>
            <a:off x="191606" y="1461581"/>
            <a:ext cx="792088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6" name="5 Conector recto de flecha"/>
          <p:cNvCxnSpPr/>
          <p:nvPr/>
        </p:nvCxnSpPr>
        <p:spPr>
          <a:xfrm>
            <a:off x="983694" y="1808820"/>
            <a:ext cx="382281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2992953" y="1628800"/>
            <a:ext cx="1319398" cy="41764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s-ES" sz="24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709145" y="1946254"/>
            <a:ext cx="288032" cy="3011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215043" y="5013176"/>
            <a:ext cx="875217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endParaRPr lang="es-AR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1365976" y="1412776"/>
            <a:ext cx="3494056" cy="4536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1829033" y="1772816"/>
            <a:ext cx="792088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1828800" y="3132936"/>
            <a:ext cx="792088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2" name="21 Conector recto de flecha"/>
          <p:cNvCxnSpPr>
            <a:stCxn id="17" idx="3"/>
          </p:cNvCxnSpPr>
          <p:nvPr/>
        </p:nvCxnSpPr>
        <p:spPr>
          <a:xfrm flipV="1">
            <a:off x="2621121" y="2084879"/>
            <a:ext cx="942767" cy="1197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Rectángulo"/>
          <p:cNvSpPr/>
          <p:nvPr/>
        </p:nvSpPr>
        <p:spPr>
          <a:xfrm>
            <a:off x="3709145" y="2247450"/>
            <a:ext cx="288032" cy="3011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3709145" y="2530544"/>
            <a:ext cx="288032" cy="3011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3709145" y="2831740"/>
            <a:ext cx="288032" cy="3011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3707904" y="3120405"/>
            <a:ext cx="288032" cy="3011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3707904" y="3421601"/>
            <a:ext cx="288032" cy="3011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91607" y="949184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DrPerez</a:t>
            </a: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1787696" y="1043444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:Agenda</a:t>
            </a: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240399" y="6149335"/>
            <a:ext cx="8136904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Agenda </a:t>
            </a:r>
            <a:r>
              <a:rPr lang="es-E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DrPerez</a:t>
            </a: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Agenda(100);</a:t>
            </a:r>
          </a:p>
        </p:txBody>
      </p:sp>
    </p:spTree>
    <p:extLst>
      <p:ext uri="{BB962C8B-B14F-4D97-AF65-F5344CB8AC3E}">
        <p14:creationId xmlns:p14="http://schemas.microsoft.com/office/powerpoint/2010/main" val="294404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Agenda de Turnos </a:t>
            </a:r>
            <a:endParaRPr lang="es-AR" sz="3600" b="1" dirty="0"/>
          </a:p>
        </p:txBody>
      </p:sp>
      <p:sp>
        <p:nvSpPr>
          <p:cNvPr id="4" name="3 Rectángulo"/>
          <p:cNvSpPr/>
          <p:nvPr/>
        </p:nvSpPr>
        <p:spPr>
          <a:xfrm>
            <a:off x="191606" y="1461581"/>
            <a:ext cx="792088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6" name="5 Conector recto de flecha"/>
          <p:cNvCxnSpPr/>
          <p:nvPr/>
        </p:nvCxnSpPr>
        <p:spPr>
          <a:xfrm>
            <a:off x="983694" y="1808820"/>
            <a:ext cx="382281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2992953" y="1628800"/>
            <a:ext cx="1319398" cy="41764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s-ES" sz="24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709145" y="1946254"/>
            <a:ext cx="288032" cy="3011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215043" y="5013176"/>
            <a:ext cx="875217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150</a:t>
            </a:r>
            <a:endParaRPr lang="es-AR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1365976" y="1412776"/>
            <a:ext cx="3494056" cy="4536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1829033" y="1772816"/>
            <a:ext cx="792088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1828800" y="3132936"/>
            <a:ext cx="792088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2" name="21 Conector recto de flecha"/>
          <p:cNvCxnSpPr>
            <a:stCxn id="17" idx="3"/>
          </p:cNvCxnSpPr>
          <p:nvPr/>
        </p:nvCxnSpPr>
        <p:spPr>
          <a:xfrm flipV="1">
            <a:off x="2621121" y="2084879"/>
            <a:ext cx="942767" cy="1197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Rectángulo"/>
          <p:cNvSpPr/>
          <p:nvPr/>
        </p:nvSpPr>
        <p:spPr>
          <a:xfrm>
            <a:off x="3709145" y="2247450"/>
            <a:ext cx="288032" cy="3011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3709145" y="2530544"/>
            <a:ext cx="288032" cy="3011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3709145" y="2831740"/>
            <a:ext cx="288032" cy="3011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3707904" y="3120405"/>
            <a:ext cx="288032" cy="3011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3707904" y="3421601"/>
            <a:ext cx="288032" cy="3011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91606" y="949184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DrGomez</a:t>
            </a: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1787696" y="1043444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:Agenda</a:t>
            </a: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240399" y="6149335"/>
            <a:ext cx="8136904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Agenda </a:t>
            </a:r>
            <a:r>
              <a:rPr lang="es-E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DrGomez</a:t>
            </a: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Agenda(150);</a:t>
            </a:r>
          </a:p>
        </p:txBody>
      </p:sp>
    </p:spTree>
    <p:extLst>
      <p:ext uri="{BB962C8B-B14F-4D97-AF65-F5344CB8AC3E}">
        <p14:creationId xmlns:p14="http://schemas.microsoft.com/office/powerpoint/2010/main" val="206878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Agenda de Turnos </a:t>
            </a:r>
            <a:endParaRPr lang="es-AR" sz="3600" b="1" dirty="0"/>
          </a:p>
        </p:txBody>
      </p:sp>
      <p:sp>
        <p:nvSpPr>
          <p:cNvPr id="4" name="3 Rectángulo"/>
          <p:cNvSpPr/>
          <p:nvPr/>
        </p:nvSpPr>
        <p:spPr>
          <a:xfrm>
            <a:off x="191606" y="1461581"/>
            <a:ext cx="792088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6" name="5 Conector recto de flecha"/>
          <p:cNvCxnSpPr/>
          <p:nvPr/>
        </p:nvCxnSpPr>
        <p:spPr>
          <a:xfrm>
            <a:off x="983694" y="1808820"/>
            <a:ext cx="382281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2992953" y="1628800"/>
            <a:ext cx="1319398" cy="41764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algn="ctr"/>
            <a:r>
              <a:rPr lang="es-ES" sz="24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709145" y="1946254"/>
            <a:ext cx="288032" cy="3011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215043" y="5013176"/>
            <a:ext cx="875217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150</a:t>
            </a:r>
            <a:endParaRPr lang="es-AR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1365976" y="1412776"/>
            <a:ext cx="3494056" cy="4536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1829033" y="1772816"/>
            <a:ext cx="792088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1828800" y="3132936"/>
            <a:ext cx="792088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2" name="21 Conector recto de flecha"/>
          <p:cNvCxnSpPr>
            <a:stCxn id="17" idx="3"/>
          </p:cNvCxnSpPr>
          <p:nvPr/>
        </p:nvCxnSpPr>
        <p:spPr>
          <a:xfrm flipV="1">
            <a:off x="2621121" y="2084879"/>
            <a:ext cx="942767" cy="1197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243898" y="6253723"/>
            <a:ext cx="8136904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DrGomez.agendar</a:t>
            </a: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unTurno</a:t>
            </a: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3709145" y="2247450"/>
            <a:ext cx="288032" cy="3011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3709145" y="2530544"/>
            <a:ext cx="288032" cy="3011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3709145" y="2831740"/>
            <a:ext cx="288032" cy="3011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3707904" y="3120405"/>
            <a:ext cx="288032" cy="3011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3707904" y="3421601"/>
            <a:ext cx="288032" cy="3011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91606" y="949184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DrGomez</a:t>
            </a: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5" name="24 Conector recto de flecha"/>
          <p:cNvCxnSpPr/>
          <p:nvPr/>
        </p:nvCxnSpPr>
        <p:spPr>
          <a:xfrm>
            <a:off x="3871241" y="2072906"/>
            <a:ext cx="1780879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Rectángulo"/>
          <p:cNvSpPr/>
          <p:nvPr/>
        </p:nvSpPr>
        <p:spPr>
          <a:xfrm>
            <a:off x="5652120" y="1728090"/>
            <a:ext cx="1127483" cy="12542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1787696" y="1043444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:Agenda</a:t>
            </a: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5698859" y="1228110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:Turno</a:t>
            </a: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5843500" y="1831660"/>
            <a:ext cx="782845" cy="3011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5843500" y="2223504"/>
            <a:ext cx="782845" cy="3011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5843500" y="2623748"/>
            <a:ext cx="782845" cy="3011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2" name="31 Conector recto de flecha"/>
          <p:cNvCxnSpPr/>
          <p:nvPr/>
        </p:nvCxnSpPr>
        <p:spPr>
          <a:xfrm>
            <a:off x="6331574" y="2774346"/>
            <a:ext cx="68869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Rectángulo"/>
          <p:cNvSpPr/>
          <p:nvPr/>
        </p:nvSpPr>
        <p:spPr>
          <a:xfrm>
            <a:off x="7020272" y="2450220"/>
            <a:ext cx="1127483" cy="12542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6955411" y="1950240"/>
            <a:ext cx="14253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:Paciente</a:t>
            </a: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7211652" y="2553790"/>
            <a:ext cx="782845" cy="3011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7211652" y="2945634"/>
            <a:ext cx="782845" cy="3011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7211652" y="3345878"/>
            <a:ext cx="782845" cy="3011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5004048" y="1133850"/>
            <a:ext cx="504056" cy="4181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43" name="42 Conector recto"/>
          <p:cNvCxnSpPr>
            <a:stCxn id="41" idx="2"/>
          </p:cNvCxnSpPr>
          <p:nvPr/>
        </p:nvCxnSpPr>
        <p:spPr>
          <a:xfrm>
            <a:off x="5256076" y="1551987"/>
            <a:ext cx="0" cy="27967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 de flecha"/>
          <p:cNvCxnSpPr/>
          <p:nvPr/>
        </p:nvCxnSpPr>
        <p:spPr>
          <a:xfrm flipV="1">
            <a:off x="5256076" y="1831925"/>
            <a:ext cx="396044" cy="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Rectángulo"/>
          <p:cNvSpPr/>
          <p:nvPr/>
        </p:nvSpPr>
        <p:spPr>
          <a:xfrm>
            <a:off x="4764019" y="698010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nTurno</a:t>
            </a: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32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00698" y="1196752"/>
            <a:ext cx="7915718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ES_tradnl" sz="2800" dirty="0" smtClean="0"/>
              <a:t>La clase </a:t>
            </a:r>
            <a:r>
              <a:rPr lang="es-ES_tradnl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Agenda_Turnos</a:t>
            </a:r>
            <a:r>
              <a:rPr lang="es-ES_tradnl" sz="2800" dirty="0" smtClean="0"/>
              <a:t> define un TDA a partir del cual pueden crearse varias instancias. </a:t>
            </a:r>
            <a:endParaRPr lang="es-AR" sz="2800" dirty="0" smtClean="0"/>
          </a:p>
          <a:p>
            <a:pPr>
              <a:spcBef>
                <a:spcPts val="600"/>
              </a:spcBef>
            </a:pPr>
            <a:r>
              <a:rPr lang="es-AR" sz="2800" dirty="0" smtClean="0"/>
              <a:t>Si </a:t>
            </a:r>
            <a:r>
              <a:rPr lang="es-AR" sz="2800" dirty="0"/>
              <a:t>la a</a:t>
            </a:r>
            <a:r>
              <a:rPr lang="es-AR" sz="2800" dirty="0" smtClean="0"/>
              <a:t>genda de </a:t>
            </a:r>
            <a:r>
              <a:rPr lang="es-AR" sz="2800" dirty="0"/>
              <a:t>t</a:t>
            </a:r>
            <a:r>
              <a:rPr lang="es-AR" sz="2800" dirty="0" smtClean="0"/>
              <a:t>urnos de un médico se </a:t>
            </a:r>
            <a:r>
              <a:rPr lang="es-AR" sz="2800" dirty="0"/>
              <a:t>mantiene ordenada </a:t>
            </a:r>
            <a:r>
              <a:rPr lang="es-AR" sz="2800" dirty="0" smtClean="0"/>
              <a:t>de acuerdo a los atributos </a:t>
            </a:r>
            <a:r>
              <a:rPr lang="es-A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fecha</a:t>
            </a:r>
            <a:r>
              <a:rPr lang="es-AR" sz="2800" dirty="0" smtClean="0"/>
              <a:t> y </a:t>
            </a:r>
            <a:r>
              <a:rPr lang="es-A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hora</a:t>
            </a:r>
            <a:r>
              <a:rPr lang="es-AR" sz="2800" dirty="0" smtClean="0"/>
              <a:t>, </a:t>
            </a:r>
            <a:r>
              <a:rPr lang="es-AR" sz="2800" dirty="0"/>
              <a:t>el servicio </a:t>
            </a:r>
            <a:r>
              <a:rPr lang="es-A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agendar</a:t>
            </a:r>
            <a:r>
              <a:rPr lang="es-AR" sz="2800" dirty="0" smtClean="0"/>
              <a:t> no </a:t>
            </a:r>
            <a:r>
              <a:rPr lang="es-AR" sz="2800" dirty="0"/>
              <a:t>puede implementarse asignando el nuevo </a:t>
            </a:r>
            <a:r>
              <a:rPr lang="es-A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Turno</a:t>
            </a:r>
            <a:r>
              <a:rPr lang="es-AR" sz="2800" dirty="0" smtClean="0"/>
              <a:t> </a:t>
            </a:r>
            <a:r>
              <a:rPr lang="es-AR" sz="2800" dirty="0"/>
              <a:t>a la primera posición libre. </a:t>
            </a:r>
          </a:p>
          <a:p>
            <a:pPr>
              <a:spcBef>
                <a:spcPts val="600"/>
              </a:spcBef>
            </a:pPr>
            <a:r>
              <a:rPr lang="es-AR" sz="2800" dirty="0" smtClean="0"/>
              <a:t>Cada vez que el objeto ligado a </a:t>
            </a:r>
            <a:r>
              <a:rPr lang="es-A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agendaDrPerez</a:t>
            </a:r>
            <a:r>
              <a:rPr lang="es-AR" sz="2800" dirty="0" smtClean="0"/>
              <a:t> recibe el mensaje agendar debe verificar si existe un turno con la misma </a:t>
            </a:r>
            <a:r>
              <a:rPr lang="es-A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fecha</a:t>
            </a:r>
            <a:r>
              <a:rPr lang="es-AR" sz="2800" dirty="0" smtClean="0"/>
              <a:t> y </a:t>
            </a:r>
            <a:r>
              <a:rPr lang="es-A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hora</a:t>
            </a:r>
            <a:r>
              <a:rPr lang="es-AR" sz="2800" dirty="0" smtClean="0"/>
              <a:t> y si no existe, buscar la posición para insertar el nuevo turno. </a:t>
            </a:r>
            <a:endParaRPr lang="es-AR" sz="2800" dirty="0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Agenda de Turnos  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395068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00698" y="1196752"/>
            <a:ext cx="791571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s-AR" sz="2800" dirty="0" smtClean="0"/>
              <a:t>Los casos de prueba deben permitir verificar si el servicio inserta un nuevo turno correctamente considerando que: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AR" sz="2800" dirty="0" smtClean="0"/>
              <a:t>La agenda está vacía </a:t>
            </a:r>
          </a:p>
          <a:p>
            <a:pPr>
              <a:spcBef>
                <a:spcPts val="1200"/>
              </a:spcBef>
            </a:pPr>
            <a:r>
              <a:rPr lang="es-AR" sz="2800" dirty="0" smtClean="0"/>
              <a:t>el Turno es: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z="2800" dirty="0" smtClean="0"/>
              <a:t>Menor a todos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z="2800" dirty="0" smtClean="0"/>
              <a:t>Mayor a todos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z="2800" dirty="0" smtClean="0"/>
              <a:t>Mayor al primero pero Menor que el último</a:t>
            </a:r>
          </a:p>
          <a:p>
            <a:pPr>
              <a:spcBef>
                <a:spcPts val="1200"/>
              </a:spcBef>
            </a:pPr>
            <a:r>
              <a:rPr lang="es-ES" sz="2800" dirty="0" smtClean="0"/>
              <a:t>Asumimos que la clase cliente controla que la agenda no está llena. </a:t>
            </a:r>
            <a:endParaRPr lang="es-AR" sz="2800" dirty="0" smtClean="0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Agenda de Turnos  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315746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00698" y="980728"/>
            <a:ext cx="791571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Algoritmo </a:t>
            </a:r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agendar </a:t>
            </a:r>
          </a:p>
          <a:p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 </a:t>
            </a:r>
            <a:r>
              <a:rPr lang="es-AR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turno</a:t>
            </a:r>
          </a:p>
          <a:p>
            <a:endParaRPr lang="es-E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2438"/>
            <a:r>
              <a:rPr lang="es-E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Buscar un turno en la agenda con la misma fecha y hora que </a:t>
            </a:r>
            <a:r>
              <a:rPr lang="es-ES" sz="20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turno</a:t>
            </a:r>
          </a:p>
          <a:p>
            <a:pPr marL="452438"/>
            <a:r>
              <a:rPr lang="es-E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 no existe</a:t>
            </a:r>
          </a:p>
          <a:p>
            <a:pPr marL="722313"/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Buscar </a:t>
            </a:r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la </a:t>
            </a:r>
            <a:r>
              <a:rPr lang="es-AR" sz="20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posición</a:t>
            </a:r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del primer elemento mayor </a:t>
            </a:r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s-AR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turno</a:t>
            </a:r>
            <a:endParaRPr lang="es-A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22313"/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Arrastrar </a:t>
            </a:r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todos los elementos </a:t>
            </a:r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partir de esa </a:t>
            </a:r>
            <a:r>
              <a:rPr lang="es-AR" sz="20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posición</a:t>
            </a:r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</a:p>
          <a:p>
            <a:pPr marL="722313"/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Asignar </a:t>
            </a:r>
            <a:r>
              <a:rPr lang="es-AR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turno</a:t>
            </a:r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la posición</a:t>
            </a:r>
            <a:endParaRPr lang="es-A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39750"/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Incrementar </a:t>
            </a:r>
            <a:r>
              <a:rPr lang="es-A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cant</a:t>
            </a:r>
            <a:endParaRPr lang="es-A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800" dirty="0"/>
              <a:t> </a:t>
            </a:r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Agenda de Turnos   </a:t>
            </a:r>
            <a:endParaRPr lang="es-AR" sz="3600" b="1" dirty="0"/>
          </a:p>
        </p:txBody>
      </p:sp>
      <p:sp>
        <p:nvSpPr>
          <p:cNvPr id="5" name="4 Rectángulo"/>
          <p:cNvSpPr/>
          <p:nvPr/>
        </p:nvSpPr>
        <p:spPr>
          <a:xfrm>
            <a:off x="395536" y="4771112"/>
            <a:ext cx="83477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ES" sz="2400" dirty="0" smtClean="0"/>
              <a:t>Observemos que cuando diseñamos el algoritmo nos desentendemos de algunos detalles, por ejemplo retornar un valor booleano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95536" y="5991671"/>
            <a:ext cx="83477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ES" sz="2400" dirty="0" smtClean="0"/>
              <a:t>Esta solución no es eficiente </a:t>
            </a:r>
          </a:p>
        </p:txBody>
      </p:sp>
    </p:spTree>
    <p:extLst>
      <p:ext uri="{BB962C8B-B14F-4D97-AF65-F5344CB8AC3E}">
        <p14:creationId xmlns:p14="http://schemas.microsoft.com/office/powerpoint/2010/main" val="427551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Libreta de Contactos  </a:t>
            </a:r>
            <a:endParaRPr lang="es-AR" sz="3600" b="1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565883"/>
              </p:ext>
            </p:extLst>
          </p:nvPr>
        </p:nvGraphicFramePr>
        <p:xfrm>
          <a:off x="539553" y="2060845"/>
          <a:ext cx="7632846" cy="2343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77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077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086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0863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320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 smtClean="0">
                          <a:effectLst/>
                        </a:rPr>
                        <a:t>Nombre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effectLst/>
                        </a:rPr>
                        <a:t>Número de Móvil</a:t>
                      </a:r>
                      <a:endParaRPr lang="es-A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effectLst/>
                        </a:rPr>
                        <a:t>Número Fijo</a:t>
                      </a:r>
                      <a:endParaRPr lang="es-A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email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467544" y="5373216"/>
            <a:ext cx="7848872" cy="110799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ES" sz="2200" dirty="0" smtClean="0"/>
              <a:t>Observemos que la grilla es un modelo con un alto nivel de abstracción, no modelamos objetos y referencias, nos concentramos en el ordenamiento.</a:t>
            </a:r>
            <a:endParaRPr lang="es-AR" sz="2200" dirty="0"/>
          </a:p>
        </p:txBody>
      </p:sp>
    </p:spTree>
    <p:extLst>
      <p:ext uri="{BB962C8B-B14F-4D97-AF65-F5344CB8AC3E}">
        <p14:creationId xmlns:p14="http://schemas.microsoft.com/office/powerpoint/2010/main" val="2614599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00698" y="980728"/>
            <a:ext cx="7915718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Algoritmo </a:t>
            </a:r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agendar </a:t>
            </a:r>
          </a:p>
          <a:p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 </a:t>
            </a:r>
            <a:r>
              <a:rPr lang="es-AR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turno</a:t>
            </a:r>
          </a:p>
          <a:p>
            <a:endParaRPr lang="es-E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2438"/>
            <a:r>
              <a:rPr lang="es-E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Buscar un turno en la agenda con la misma fecha y hora que </a:t>
            </a:r>
            <a:r>
              <a:rPr lang="es-ES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turno</a:t>
            </a:r>
          </a:p>
          <a:p>
            <a:pPr marL="452438"/>
            <a:r>
              <a:rPr lang="es-E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 no existe</a:t>
            </a:r>
          </a:p>
          <a:p>
            <a:pPr marL="722313"/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Buscar la </a:t>
            </a:r>
            <a:r>
              <a:rPr lang="es-AR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posición</a:t>
            </a:r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de inserción desde el final hacia el principio, copiando cada turno en la posición que sigue</a:t>
            </a:r>
          </a:p>
          <a:p>
            <a:pPr marL="722313"/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Asignar </a:t>
            </a:r>
            <a:r>
              <a:rPr lang="es-AR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turno</a:t>
            </a:r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la posición</a:t>
            </a:r>
            <a:endParaRPr lang="es-A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39750"/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Incrementar </a:t>
            </a:r>
            <a:r>
              <a:rPr lang="es-A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cant</a:t>
            </a:r>
            <a:endParaRPr lang="es-A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800" dirty="0"/>
              <a:t> </a:t>
            </a:r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Agenda de Turnos   </a:t>
            </a:r>
            <a:endParaRPr lang="es-AR" sz="3600" b="1" dirty="0"/>
          </a:p>
        </p:txBody>
      </p:sp>
      <p:sp>
        <p:nvSpPr>
          <p:cNvPr id="4" name="3 Rectángulo"/>
          <p:cNvSpPr/>
          <p:nvPr/>
        </p:nvSpPr>
        <p:spPr>
          <a:xfrm>
            <a:off x="400698" y="5796868"/>
            <a:ext cx="7915718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ES" sz="2400" dirty="0" smtClean="0"/>
              <a:t>Implementar esta versión del algoritmo</a:t>
            </a:r>
          </a:p>
        </p:txBody>
      </p:sp>
    </p:spTree>
    <p:extLst>
      <p:ext uri="{BB962C8B-B14F-4D97-AF65-F5344CB8AC3E}">
        <p14:creationId xmlns:p14="http://schemas.microsoft.com/office/powerpoint/2010/main" val="344358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00698" y="980728"/>
            <a:ext cx="7538638" cy="36009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Algoritmo </a:t>
            </a:r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agendar </a:t>
            </a:r>
          </a:p>
          <a:p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 </a:t>
            </a:r>
            <a:r>
              <a:rPr lang="es-AR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turno</a:t>
            </a:r>
          </a:p>
          <a:p>
            <a:endParaRPr lang="es-E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82563"/>
            <a:r>
              <a:rPr lang="es-E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Buscar un turno con fecha y hora mayor o igual a </a:t>
            </a:r>
            <a:r>
              <a:rPr lang="es-ES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turno</a:t>
            </a:r>
          </a:p>
          <a:p>
            <a:r>
              <a:rPr lang="es-E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 el turno tiene mayor fecha y hora</a:t>
            </a:r>
          </a:p>
          <a:p>
            <a:pPr marL="539750"/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Arrastrar </a:t>
            </a:r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todos los elementos </a:t>
            </a:r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partir de esa </a:t>
            </a:r>
            <a:r>
              <a:rPr lang="es-AR" sz="20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posición</a:t>
            </a:r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</a:p>
          <a:p>
            <a:pPr marL="539750"/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Asignar </a:t>
            </a:r>
            <a:r>
              <a:rPr lang="es-AR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turno</a:t>
            </a:r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539750"/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Incrementar </a:t>
            </a:r>
            <a:r>
              <a:rPr lang="es-A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cant</a:t>
            </a:r>
            <a:endParaRPr lang="es-A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800" dirty="0"/>
              <a:t> </a:t>
            </a:r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Agenda de Turnos  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2652653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00698" y="980728"/>
            <a:ext cx="7538638" cy="390876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Algoritmo </a:t>
            </a:r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agendar </a:t>
            </a:r>
          </a:p>
          <a:p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 </a:t>
            </a:r>
            <a:r>
              <a:rPr lang="es-AR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turno</a:t>
            </a:r>
          </a:p>
          <a:p>
            <a:endParaRPr lang="es-E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82563"/>
            <a:r>
              <a:rPr lang="es-E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Buscar la </a:t>
            </a:r>
            <a:r>
              <a:rPr lang="es-ES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posición</a:t>
            </a:r>
            <a:r>
              <a:rPr lang="es-E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de un turno con fecha y hora mayor o igual a </a:t>
            </a:r>
            <a:r>
              <a:rPr lang="es-ES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turno</a:t>
            </a:r>
          </a:p>
          <a:p>
            <a:r>
              <a:rPr lang="es-E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 la fecha y hora del turno en </a:t>
            </a:r>
            <a:r>
              <a:rPr lang="es-ES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posición</a:t>
            </a:r>
            <a:r>
              <a:rPr lang="es-E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es 	  		mayor que </a:t>
            </a:r>
            <a:r>
              <a:rPr lang="es-ES" sz="20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turno</a:t>
            </a:r>
          </a:p>
          <a:p>
            <a:pPr marL="539750"/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Arrastrar </a:t>
            </a:r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todos los elementos </a:t>
            </a:r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partir de esa </a:t>
            </a:r>
            <a:r>
              <a:rPr lang="es-AR" sz="20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posición</a:t>
            </a:r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</a:p>
          <a:p>
            <a:pPr marL="539750"/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Asignar </a:t>
            </a:r>
            <a:r>
              <a:rPr lang="es-AR" sz="20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turno</a:t>
            </a:r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la </a:t>
            </a:r>
            <a:r>
              <a:rPr lang="es-AR" sz="20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posición</a:t>
            </a:r>
          </a:p>
          <a:p>
            <a:pPr marL="539750"/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Incrementar </a:t>
            </a:r>
            <a:r>
              <a:rPr lang="es-A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cant</a:t>
            </a:r>
            <a:endParaRPr lang="es-A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800" dirty="0"/>
              <a:t> </a:t>
            </a:r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Agenda de Turnos  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41383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Agenda de Turnos   </a:t>
            </a:r>
            <a:endParaRPr lang="es-AR" sz="3600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363205" y="1268760"/>
            <a:ext cx="7576131" cy="4708981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s-AR" sz="2000" b="1" dirty="0" err="1">
                <a:latin typeface="Courier New"/>
                <a:ea typeface="Calibri"/>
              </a:rPr>
              <a:t>public</a:t>
            </a:r>
            <a:r>
              <a:rPr lang="es-AR" sz="2000" b="1" dirty="0">
                <a:latin typeface="Courier New"/>
                <a:ea typeface="Calibri"/>
              </a:rPr>
              <a:t> </a:t>
            </a:r>
            <a:r>
              <a:rPr lang="es-AR" sz="2000" b="1" dirty="0" err="1" smtClean="0">
                <a:solidFill>
                  <a:srgbClr val="FF0000"/>
                </a:solidFill>
                <a:latin typeface="Courier New"/>
                <a:ea typeface="Calibri"/>
              </a:rPr>
              <a:t>boolean</a:t>
            </a:r>
            <a:r>
              <a:rPr lang="es-AR" sz="2000" b="1" dirty="0" smtClean="0">
                <a:solidFill>
                  <a:srgbClr val="FF0000"/>
                </a:solidFill>
                <a:latin typeface="Courier New"/>
                <a:ea typeface="Calibri"/>
              </a:rPr>
              <a:t> </a:t>
            </a:r>
            <a:r>
              <a:rPr lang="es-AR" sz="2000" b="1" dirty="0" smtClean="0">
                <a:latin typeface="Courier New"/>
                <a:ea typeface="Calibri"/>
              </a:rPr>
              <a:t>agendar(Turno turno){</a:t>
            </a:r>
            <a:endParaRPr lang="es-AR" sz="2000" b="1" dirty="0">
              <a:latin typeface="Courier New"/>
              <a:ea typeface="Calibri"/>
            </a:endParaRPr>
          </a:p>
          <a:p>
            <a:r>
              <a:rPr lang="es-AR" sz="2000" dirty="0">
                <a:solidFill>
                  <a:srgbClr val="00B050"/>
                </a:solidFill>
                <a:latin typeface="Courier New"/>
                <a:ea typeface="Calibri"/>
              </a:rPr>
              <a:t>/* retorna true si no existe un turno con la misma fecha y hora que el parámetro en cuyo caso inserta  a t ordenadamente. </a:t>
            </a:r>
            <a:br>
              <a:rPr lang="es-AR" sz="2000" dirty="0">
                <a:solidFill>
                  <a:srgbClr val="00B050"/>
                </a:solidFill>
                <a:latin typeface="Courier New"/>
                <a:ea typeface="Calibri"/>
              </a:rPr>
            </a:br>
            <a:r>
              <a:rPr lang="es-AR" sz="2000" dirty="0">
                <a:solidFill>
                  <a:srgbClr val="00B050"/>
                </a:solidFill>
                <a:latin typeface="Courier New"/>
                <a:ea typeface="Calibri"/>
              </a:rPr>
              <a:t>Requiere que la estructura no este </a:t>
            </a:r>
            <a:r>
              <a:rPr lang="es-AR" sz="2000" dirty="0" smtClean="0">
                <a:solidFill>
                  <a:srgbClr val="00B050"/>
                </a:solidFill>
                <a:latin typeface="Courier New"/>
                <a:ea typeface="Calibri"/>
              </a:rPr>
              <a:t>llena */</a:t>
            </a:r>
            <a:endParaRPr lang="es-AR" sz="2000" dirty="0">
              <a:solidFill>
                <a:srgbClr val="00B050"/>
              </a:solidFill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ES" sz="2000" b="1" dirty="0">
                <a:latin typeface="Courier New"/>
                <a:ea typeface="Calibri"/>
              </a:rPr>
              <a:t> </a:t>
            </a:r>
            <a:r>
              <a:rPr lang="es-ES" sz="2000" b="1" dirty="0" smtClean="0">
                <a:latin typeface="Courier New"/>
                <a:ea typeface="Calibri"/>
              </a:rPr>
              <a:t>   </a:t>
            </a:r>
            <a:r>
              <a:rPr lang="es-ES" sz="2000" b="1" dirty="0" err="1" smtClean="0">
                <a:latin typeface="Courier New"/>
                <a:ea typeface="Calibri"/>
              </a:rPr>
              <a:t>boolean</a:t>
            </a:r>
            <a:r>
              <a:rPr lang="es-ES" sz="2000" b="1" dirty="0" smtClean="0">
                <a:latin typeface="Courier New"/>
                <a:ea typeface="Calibri"/>
              </a:rPr>
              <a:t> agendo = false;</a:t>
            </a:r>
            <a:endParaRPr lang="es-AR" sz="2000" b="1" dirty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  </a:t>
            </a:r>
            <a:r>
              <a:rPr lang="es-AR" sz="2000" b="1" dirty="0" err="1">
                <a:latin typeface="Courier New"/>
                <a:ea typeface="Calibri"/>
              </a:rPr>
              <a:t>int</a:t>
            </a:r>
            <a:r>
              <a:rPr lang="es-AR" sz="2000" b="1" dirty="0">
                <a:latin typeface="Courier New"/>
                <a:ea typeface="Calibri"/>
              </a:rPr>
              <a:t> pos = </a:t>
            </a:r>
            <a:r>
              <a:rPr lang="es-AR" sz="2000" b="1" dirty="0" err="1" smtClean="0">
                <a:latin typeface="Courier New"/>
                <a:ea typeface="Calibri"/>
              </a:rPr>
              <a:t>posMayoroIgual</a:t>
            </a:r>
            <a:r>
              <a:rPr lang="es-AR" sz="2000" b="1" dirty="0" smtClean="0">
                <a:latin typeface="Courier New"/>
                <a:ea typeface="Calibri"/>
              </a:rPr>
              <a:t>(turno);</a:t>
            </a:r>
          </a:p>
          <a:p>
            <a:pPr>
              <a:spcAft>
                <a:spcPts val="0"/>
              </a:spcAft>
            </a:pPr>
            <a:r>
              <a:rPr lang="es-ES" sz="2000" b="1" dirty="0">
                <a:latin typeface="Courier New"/>
                <a:ea typeface="Calibri"/>
              </a:rPr>
              <a:t> </a:t>
            </a:r>
            <a:r>
              <a:rPr lang="es-ES" sz="2000" b="1" dirty="0" smtClean="0">
                <a:latin typeface="Courier New"/>
                <a:ea typeface="Calibri"/>
              </a:rPr>
              <a:t>   </a:t>
            </a:r>
            <a:r>
              <a:rPr lang="es-ES" sz="2000" b="1" dirty="0" err="1" smtClean="0">
                <a:latin typeface="Courier New"/>
                <a:ea typeface="Calibri"/>
              </a:rPr>
              <a:t>if</a:t>
            </a:r>
            <a:r>
              <a:rPr lang="es-ES" sz="2000" b="1" dirty="0" smtClean="0">
                <a:latin typeface="Courier New"/>
                <a:ea typeface="Calibri"/>
              </a:rPr>
              <a:t> (T[pos].mayor(turno)){</a:t>
            </a:r>
            <a:endParaRPr lang="es-AR" sz="2000" b="1" dirty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AR" sz="2000" b="1" dirty="0" smtClean="0">
                <a:latin typeface="Courier New"/>
                <a:ea typeface="Calibri"/>
              </a:rPr>
              <a:t>      </a:t>
            </a:r>
            <a:r>
              <a:rPr lang="es-AR" sz="2000" b="1" dirty="0" err="1">
                <a:latin typeface="Courier New"/>
                <a:ea typeface="Calibri"/>
              </a:rPr>
              <a:t>arrastrarDsp</a:t>
            </a:r>
            <a:r>
              <a:rPr lang="es-AR" sz="2000" b="1" dirty="0">
                <a:latin typeface="Courier New"/>
                <a:ea typeface="Calibri"/>
              </a:rPr>
              <a:t> (</a:t>
            </a:r>
            <a:r>
              <a:rPr lang="es-AR" sz="2000" b="1" dirty="0" smtClean="0">
                <a:latin typeface="Courier New"/>
                <a:ea typeface="Calibri"/>
              </a:rPr>
              <a:t>pos);</a:t>
            </a:r>
            <a:endParaRPr lang="es-AR" sz="2000" b="1" dirty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</a:t>
            </a:r>
            <a:r>
              <a:rPr lang="es-AR" sz="2000" b="1" dirty="0" smtClean="0">
                <a:latin typeface="Courier New"/>
                <a:ea typeface="Calibri"/>
              </a:rPr>
              <a:t>    </a:t>
            </a:r>
            <a:r>
              <a:rPr lang="es-AR" sz="2000" b="1" dirty="0">
                <a:latin typeface="Courier New"/>
                <a:ea typeface="Calibri"/>
              </a:rPr>
              <a:t>T[pos] = </a:t>
            </a:r>
            <a:r>
              <a:rPr lang="es-AR" sz="2000" b="1" dirty="0" smtClean="0">
                <a:latin typeface="Courier New"/>
                <a:ea typeface="Calibri"/>
              </a:rPr>
              <a:t>turno;</a:t>
            </a:r>
            <a:endParaRPr lang="es-AR" sz="2000" b="1" dirty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  </a:t>
            </a:r>
            <a:r>
              <a:rPr lang="es-AR" sz="2000" b="1" dirty="0" smtClean="0">
                <a:latin typeface="Courier New"/>
                <a:ea typeface="Calibri"/>
              </a:rPr>
              <a:t>  </a:t>
            </a:r>
            <a:r>
              <a:rPr lang="es-AR" sz="2000" b="1" dirty="0" err="1" smtClean="0">
                <a:latin typeface="Courier New"/>
                <a:ea typeface="Calibri"/>
              </a:rPr>
              <a:t>cant</a:t>
            </a:r>
            <a:r>
              <a:rPr lang="es-AR" sz="2000" b="1" dirty="0">
                <a:latin typeface="Courier New"/>
                <a:ea typeface="Calibri"/>
              </a:rPr>
              <a:t>++; </a:t>
            </a:r>
            <a:endParaRPr lang="es-AR" sz="2000" b="1" dirty="0" smtClean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ES" sz="2000" b="1" dirty="0">
                <a:latin typeface="Courier New"/>
                <a:ea typeface="Calibri"/>
              </a:rPr>
              <a:t> </a:t>
            </a:r>
            <a:r>
              <a:rPr lang="es-ES" sz="2000" b="1" dirty="0" smtClean="0">
                <a:latin typeface="Courier New"/>
                <a:ea typeface="Calibri"/>
              </a:rPr>
              <a:t>     agendo = true;</a:t>
            </a:r>
            <a:endParaRPr lang="es-AR" sz="2000" b="1" dirty="0" smtClean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ES" sz="2000" b="1" dirty="0">
                <a:latin typeface="Courier New"/>
                <a:ea typeface="Calibri"/>
              </a:rPr>
              <a:t> </a:t>
            </a:r>
            <a:r>
              <a:rPr lang="es-ES" sz="2000" b="1" dirty="0" smtClean="0">
                <a:latin typeface="Courier New"/>
                <a:ea typeface="Calibri"/>
              </a:rPr>
              <a:t>   }</a:t>
            </a:r>
          </a:p>
          <a:p>
            <a:pPr>
              <a:spcAft>
                <a:spcPts val="0"/>
              </a:spcAft>
            </a:pPr>
            <a:r>
              <a:rPr lang="es-ES" sz="2000" b="1" dirty="0">
                <a:latin typeface="Courier New"/>
                <a:ea typeface="Calibri"/>
              </a:rPr>
              <a:t> </a:t>
            </a:r>
            <a:r>
              <a:rPr lang="es-ES" sz="2000" b="1" dirty="0" smtClean="0">
                <a:latin typeface="Courier New"/>
                <a:ea typeface="Calibri"/>
              </a:rPr>
              <a:t> </a:t>
            </a:r>
            <a:r>
              <a:rPr lang="es-ES" sz="2000" b="1" dirty="0" err="1" smtClean="0">
                <a:solidFill>
                  <a:srgbClr val="FF0000"/>
                </a:solidFill>
                <a:latin typeface="Courier New"/>
                <a:ea typeface="Calibri"/>
              </a:rPr>
              <a:t>return</a:t>
            </a:r>
            <a:r>
              <a:rPr lang="es-ES" sz="2000" b="1" dirty="0" smtClean="0">
                <a:solidFill>
                  <a:srgbClr val="FF0000"/>
                </a:solidFill>
                <a:latin typeface="Courier New"/>
                <a:ea typeface="Calibri"/>
              </a:rPr>
              <a:t> agendo;</a:t>
            </a:r>
            <a:endParaRPr lang="es-AR" sz="2000" b="1" dirty="0">
              <a:solidFill>
                <a:srgbClr val="FF0000"/>
              </a:solidFill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AR" sz="2000" b="1" dirty="0" smtClean="0">
                <a:latin typeface="Courier New"/>
                <a:ea typeface="Calibri"/>
              </a:rPr>
              <a:t>}</a:t>
            </a:r>
            <a:endParaRPr lang="es-AR" sz="2000" b="1" dirty="0">
              <a:latin typeface="Courier New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967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Agenda de Turnos   </a:t>
            </a:r>
            <a:endParaRPr lang="es-AR" sz="3600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323528" y="980728"/>
            <a:ext cx="8136904" cy="4093428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s-AR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AR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posMayoroIgual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(Turno turno){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Retornar la posición del primer elemento mayor </a:t>
            </a:r>
            <a:r>
              <a:rPr lang="es-AR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 igual a turno, si no existe </a:t>
            </a:r>
            <a:r>
              <a:rPr lang="es-AR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ningun</a:t>
            </a:r>
            <a:r>
              <a:rPr lang="es-AR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elemento mayor o a turno en la colección retorna </a:t>
            </a:r>
            <a:r>
              <a:rPr lang="es-AR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cant</a:t>
            </a:r>
            <a:r>
              <a:rPr lang="es-AR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</a:p>
          <a:p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pos = 0; </a:t>
            </a:r>
            <a:r>
              <a:rPr lang="es-E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salir=false;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(pos &lt; 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cantTurnos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&amp;&amp; !salir){</a:t>
            </a:r>
          </a:p>
          <a:p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s-E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(T[pos].mayor(turno)||</a:t>
            </a:r>
          </a:p>
          <a:p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T[pos].igual(turno))</a:t>
            </a:r>
          </a:p>
          <a:p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salir = true; </a:t>
            </a:r>
          </a:p>
          <a:p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es-E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pos++;</a:t>
            </a:r>
            <a:endParaRPr lang="es-AR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23528" y="5013176"/>
            <a:ext cx="8136904" cy="132343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s-AR" sz="2000" b="1" dirty="0" err="1" smtClean="0">
                <a:latin typeface="Courier New"/>
                <a:ea typeface="Calibri"/>
              </a:rPr>
              <a:t>private</a:t>
            </a:r>
            <a:r>
              <a:rPr lang="es-AR" sz="2000" b="1" dirty="0" smtClean="0">
                <a:latin typeface="Courier New"/>
                <a:ea typeface="Calibri"/>
              </a:rPr>
              <a:t> </a:t>
            </a:r>
            <a:r>
              <a:rPr lang="es-AR" sz="2000" b="1" dirty="0" err="1">
                <a:latin typeface="Courier New"/>
                <a:ea typeface="Calibri"/>
              </a:rPr>
              <a:t>void</a:t>
            </a:r>
            <a:r>
              <a:rPr lang="es-AR" sz="2000" b="1" dirty="0">
                <a:latin typeface="Courier New"/>
                <a:ea typeface="Calibri"/>
              </a:rPr>
              <a:t> </a:t>
            </a:r>
            <a:r>
              <a:rPr lang="es-AR" sz="2000" b="1" dirty="0" err="1">
                <a:latin typeface="Courier New"/>
                <a:ea typeface="Calibri"/>
              </a:rPr>
              <a:t>arrastrarDsp</a:t>
            </a:r>
            <a:r>
              <a:rPr lang="es-AR" sz="2000" b="1" dirty="0">
                <a:latin typeface="Courier New"/>
                <a:ea typeface="Calibri"/>
              </a:rPr>
              <a:t> (</a:t>
            </a:r>
            <a:r>
              <a:rPr lang="es-AR" sz="2000" b="1" dirty="0" err="1">
                <a:latin typeface="Courier New"/>
                <a:ea typeface="Calibri"/>
              </a:rPr>
              <a:t>int</a:t>
            </a:r>
            <a:r>
              <a:rPr lang="es-AR" sz="2000" b="1" dirty="0">
                <a:latin typeface="Courier New"/>
                <a:ea typeface="Calibri"/>
              </a:rPr>
              <a:t> </a:t>
            </a:r>
            <a:r>
              <a:rPr lang="es-AR" sz="2000" b="1" dirty="0" smtClean="0">
                <a:latin typeface="Courier New"/>
                <a:ea typeface="Calibri"/>
              </a:rPr>
              <a:t>pos){</a:t>
            </a:r>
            <a:endParaRPr lang="es-AR" sz="2000" b="1" dirty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  </a:t>
            </a:r>
            <a:r>
              <a:rPr lang="es-AR" sz="2000" b="1" dirty="0" err="1" smtClean="0">
                <a:latin typeface="Courier New"/>
                <a:ea typeface="Calibri"/>
              </a:rPr>
              <a:t>for</a:t>
            </a:r>
            <a:r>
              <a:rPr lang="es-AR" sz="2000" b="1" dirty="0" smtClean="0">
                <a:latin typeface="Courier New"/>
                <a:ea typeface="Calibri"/>
              </a:rPr>
              <a:t> (</a:t>
            </a:r>
            <a:r>
              <a:rPr lang="es-AR" sz="2000" b="1" dirty="0" err="1" smtClean="0">
                <a:latin typeface="Courier New"/>
                <a:ea typeface="Calibri"/>
              </a:rPr>
              <a:t>int</a:t>
            </a:r>
            <a:r>
              <a:rPr lang="es-AR" sz="2000" b="1" dirty="0" smtClean="0">
                <a:latin typeface="Courier New"/>
                <a:ea typeface="Calibri"/>
              </a:rPr>
              <a:t> i=</a:t>
            </a:r>
            <a:r>
              <a:rPr lang="es-AR" sz="2000" b="1" dirty="0" err="1" smtClean="0">
                <a:latin typeface="Courier New"/>
                <a:ea typeface="Calibri"/>
              </a:rPr>
              <a:t>cantTurnos</a:t>
            </a:r>
            <a:r>
              <a:rPr lang="es-AR" sz="2000" b="1" dirty="0" smtClean="0">
                <a:latin typeface="Courier New"/>
                <a:ea typeface="Calibri"/>
              </a:rPr>
              <a:t>();i&gt;pos; i--)</a:t>
            </a:r>
          </a:p>
          <a:p>
            <a:pPr>
              <a:spcAft>
                <a:spcPts val="0"/>
              </a:spcAft>
            </a:pPr>
            <a:r>
              <a:rPr lang="es-ES" sz="2000" b="1" dirty="0">
                <a:latin typeface="Courier New"/>
                <a:ea typeface="Calibri"/>
              </a:rPr>
              <a:t> </a:t>
            </a:r>
            <a:r>
              <a:rPr lang="es-ES" sz="2000" b="1" dirty="0" smtClean="0">
                <a:latin typeface="Courier New"/>
                <a:ea typeface="Calibri"/>
              </a:rPr>
              <a:t>     T[i] = T[i-1];</a:t>
            </a:r>
            <a:endParaRPr lang="es-AR" sz="2000" b="1" dirty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}</a:t>
            </a:r>
            <a:endParaRPr lang="es-AR" sz="2000" b="1" dirty="0">
              <a:effectLst/>
              <a:latin typeface="Courier New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7715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Agenda de Turnos   </a:t>
            </a:r>
            <a:endParaRPr lang="es-AR" sz="36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323528" y="980728"/>
            <a:ext cx="8136904" cy="4093428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s-AR" sz="2000" b="1" dirty="0" err="1" smtClean="0">
                <a:latin typeface="Courier New"/>
                <a:ea typeface="Calibri"/>
              </a:rPr>
              <a:t>private</a:t>
            </a:r>
            <a:r>
              <a:rPr lang="es-AR" sz="2000" b="1" dirty="0" smtClean="0">
                <a:latin typeface="Courier New"/>
                <a:ea typeface="Calibri"/>
              </a:rPr>
              <a:t> </a:t>
            </a:r>
            <a:r>
              <a:rPr lang="es-AR" sz="2000" b="1" dirty="0" err="1" smtClean="0">
                <a:latin typeface="Courier New"/>
                <a:ea typeface="Calibri"/>
              </a:rPr>
              <a:t>int</a:t>
            </a:r>
            <a:r>
              <a:rPr lang="es-AR" sz="2000" b="1" dirty="0" smtClean="0">
                <a:latin typeface="Courier New"/>
                <a:ea typeface="Calibri"/>
              </a:rPr>
              <a:t> </a:t>
            </a:r>
            <a:r>
              <a:rPr lang="es-AR" sz="2000" b="1" dirty="0" err="1" smtClean="0">
                <a:latin typeface="Courier New"/>
                <a:ea typeface="Calibri"/>
              </a:rPr>
              <a:t>cantTurnosOSFecha</a:t>
            </a:r>
            <a:r>
              <a:rPr lang="es-AR" sz="2000" b="1" dirty="0" smtClean="0">
                <a:latin typeface="Courier New"/>
                <a:ea typeface="Calibri"/>
              </a:rPr>
              <a:t> (Fecha </a:t>
            </a:r>
            <a:r>
              <a:rPr lang="es-AR" sz="2000" b="1" dirty="0" err="1" smtClean="0">
                <a:latin typeface="Courier New"/>
                <a:ea typeface="Calibri"/>
              </a:rPr>
              <a:t>f,String</a:t>
            </a:r>
            <a:r>
              <a:rPr lang="es-AR" sz="2000" b="1" dirty="0" smtClean="0">
                <a:latin typeface="Courier New"/>
                <a:ea typeface="Calibri"/>
              </a:rPr>
              <a:t> o){</a:t>
            </a:r>
          </a:p>
          <a:p>
            <a:pPr>
              <a:spcAft>
                <a:spcPts val="0"/>
              </a:spcAft>
            </a:pPr>
            <a:r>
              <a:rPr lang="es-ES" sz="2000" dirty="0" smtClean="0">
                <a:solidFill>
                  <a:srgbClr val="00B050"/>
                </a:solidFill>
                <a:latin typeface="Courier New"/>
                <a:ea typeface="Calibri"/>
              </a:rPr>
              <a:t>/* Computa la cantidad de turnos dados para la fecha f para pacientes de la obra social o*/</a:t>
            </a:r>
            <a:endParaRPr lang="es-AR" sz="2000" dirty="0" smtClean="0">
              <a:solidFill>
                <a:srgbClr val="00B050"/>
              </a:solidFill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ES" sz="2000" b="1" dirty="0">
                <a:latin typeface="Courier New"/>
                <a:ea typeface="Calibri"/>
              </a:rPr>
              <a:t> </a:t>
            </a:r>
            <a:r>
              <a:rPr lang="es-ES" sz="2000" b="1" dirty="0" smtClean="0">
                <a:latin typeface="Courier New"/>
                <a:ea typeface="Calibri"/>
              </a:rPr>
              <a:t> Paciente </a:t>
            </a:r>
            <a:r>
              <a:rPr lang="es-ES" sz="2000" b="1" dirty="0" err="1" smtClean="0">
                <a:latin typeface="Courier New"/>
                <a:ea typeface="Calibri"/>
              </a:rPr>
              <a:t>pac</a:t>
            </a:r>
            <a:r>
              <a:rPr lang="es-ES" sz="2000" b="1" dirty="0" smtClean="0">
                <a:latin typeface="Courier New"/>
                <a:ea typeface="Calibri"/>
              </a:rPr>
              <a:t>;</a:t>
            </a:r>
          </a:p>
          <a:p>
            <a:pPr>
              <a:spcAft>
                <a:spcPts val="0"/>
              </a:spcAft>
            </a:pPr>
            <a:r>
              <a:rPr lang="es-ES" sz="2000" b="1" dirty="0">
                <a:latin typeface="Courier New"/>
                <a:ea typeface="Calibri"/>
              </a:rPr>
              <a:t> </a:t>
            </a:r>
            <a:r>
              <a:rPr lang="es-ES" sz="2000" b="1" dirty="0" smtClean="0">
                <a:latin typeface="Courier New"/>
                <a:ea typeface="Calibri"/>
              </a:rPr>
              <a:t> </a:t>
            </a:r>
            <a:r>
              <a:rPr lang="es-ES" sz="2000" b="1" dirty="0" err="1" smtClean="0">
                <a:latin typeface="Courier New"/>
                <a:ea typeface="Calibri"/>
              </a:rPr>
              <a:t>int</a:t>
            </a:r>
            <a:r>
              <a:rPr lang="es-ES" sz="2000" b="1" dirty="0" smtClean="0">
                <a:latin typeface="Courier New"/>
                <a:ea typeface="Calibri"/>
              </a:rPr>
              <a:t> </a:t>
            </a:r>
            <a:r>
              <a:rPr lang="es-ES" sz="2000" b="1" dirty="0" err="1" smtClean="0">
                <a:latin typeface="Courier New"/>
                <a:ea typeface="Calibri"/>
              </a:rPr>
              <a:t>cont</a:t>
            </a:r>
            <a:r>
              <a:rPr lang="es-ES" sz="2000" b="1" dirty="0" smtClean="0">
                <a:latin typeface="Courier New"/>
                <a:ea typeface="Calibri"/>
              </a:rPr>
              <a:t>=0;</a:t>
            </a:r>
            <a:endParaRPr lang="es-AR" sz="2000" b="1" dirty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</a:t>
            </a:r>
            <a:r>
              <a:rPr lang="es-AR" sz="2000" b="1" dirty="0" err="1" smtClean="0">
                <a:latin typeface="Courier New"/>
                <a:ea typeface="Calibri"/>
              </a:rPr>
              <a:t>for</a:t>
            </a:r>
            <a:r>
              <a:rPr lang="es-AR" sz="2000" b="1" dirty="0" smtClean="0">
                <a:latin typeface="Courier New"/>
                <a:ea typeface="Calibri"/>
              </a:rPr>
              <a:t> (</a:t>
            </a:r>
            <a:r>
              <a:rPr lang="es-AR" sz="2000" b="1" dirty="0" err="1" smtClean="0">
                <a:latin typeface="Courier New"/>
                <a:ea typeface="Calibri"/>
              </a:rPr>
              <a:t>int</a:t>
            </a:r>
            <a:r>
              <a:rPr lang="es-AR" sz="2000" b="1" dirty="0" smtClean="0">
                <a:latin typeface="Courier New"/>
                <a:ea typeface="Calibri"/>
              </a:rPr>
              <a:t> i=</a:t>
            </a:r>
            <a:r>
              <a:rPr lang="es-AR" sz="2000" b="1" dirty="0">
                <a:latin typeface="Courier New"/>
                <a:ea typeface="Calibri"/>
              </a:rPr>
              <a:t>0</a:t>
            </a:r>
            <a:r>
              <a:rPr lang="es-AR" sz="2000" b="1" dirty="0" smtClean="0">
                <a:latin typeface="Courier New"/>
                <a:ea typeface="Calibri"/>
              </a:rPr>
              <a:t>;i&lt;</a:t>
            </a:r>
            <a:r>
              <a:rPr lang="es-AR" sz="2000" b="1" dirty="0" err="1" smtClean="0">
                <a:latin typeface="Courier New"/>
                <a:ea typeface="Calibri"/>
              </a:rPr>
              <a:t>cantTurnos</a:t>
            </a:r>
            <a:r>
              <a:rPr lang="es-AR" sz="2000" b="1" dirty="0" smtClean="0">
                <a:latin typeface="Courier New"/>
                <a:ea typeface="Calibri"/>
              </a:rPr>
              <a:t>(); i++){</a:t>
            </a:r>
          </a:p>
          <a:p>
            <a:pPr>
              <a:spcAft>
                <a:spcPts val="0"/>
              </a:spcAft>
            </a:pPr>
            <a:r>
              <a:rPr lang="es-ES" sz="2000" b="1" dirty="0">
                <a:latin typeface="Courier New"/>
                <a:ea typeface="Calibri"/>
              </a:rPr>
              <a:t> </a:t>
            </a:r>
            <a:r>
              <a:rPr lang="es-ES" sz="2000" b="1" dirty="0" smtClean="0">
                <a:latin typeface="Courier New"/>
                <a:ea typeface="Calibri"/>
              </a:rPr>
              <a:t>   </a:t>
            </a:r>
            <a:r>
              <a:rPr lang="es-ES" sz="2000" b="1" dirty="0" err="1" smtClean="0">
                <a:latin typeface="Courier New"/>
                <a:ea typeface="Calibri"/>
              </a:rPr>
              <a:t>pac</a:t>
            </a:r>
            <a:r>
              <a:rPr lang="es-ES" sz="2000" b="1" dirty="0" smtClean="0">
                <a:latin typeface="Courier New"/>
                <a:ea typeface="Calibri"/>
              </a:rPr>
              <a:t> = T[i].</a:t>
            </a:r>
            <a:r>
              <a:rPr lang="es-ES" sz="2000" b="1" dirty="0" err="1" smtClean="0">
                <a:latin typeface="Courier New"/>
                <a:ea typeface="Calibri"/>
              </a:rPr>
              <a:t>obtenerPaciente</a:t>
            </a:r>
            <a:r>
              <a:rPr lang="es-ES" sz="2000" b="1" dirty="0" smtClean="0">
                <a:latin typeface="Courier New"/>
                <a:ea typeface="Calibri"/>
              </a:rPr>
              <a:t>();</a:t>
            </a:r>
            <a:endParaRPr lang="es-AR" sz="2000" b="1" dirty="0" smtClean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ES" sz="2000" b="1" dirty="0">
                <a:latin typeface="Courier New"/>
                <a:ea typeface="Calibri"/>
              </a:rPr>
              <a:t> </a:t>
            </a:r>
            <a:r>
              <a:rPr lang="es-ES" sz="2000" b="1" dirty="0" smtClean="0">
                <a:latin typeface="Courier New"/>
                <a:ea typeface="Calibri"/>
              </a:rPr>
              <a:t>   </a:t>
            </a:r>
            <a:r>
              <a:rPr lang="es-ES" sz="2000" b="1" dirty="0" err="1" smtClean="0">
                <a:latin typeface="Courier New"/>
                <a:ea typeface="Calibri"/>
              </a:rPr>
              <a:t>if</a:t>
            </a:r>
            <a:r>
              <a:rPr lang="es-ES" sz="2000" b="1" dirty="0" smtClean="0">
                <a:latin typeface="Courier New"/>
                <a:ea typeface="Calibri"/>
              </a:rPr>
              <a:t> (T[i].</a:t>
            </a:r>
            <a:r>
              <a:rPr lang="es-ES" sz="2000" b="1" dirty="0" err="1" smtClean="0">
                <a:latin typeface="Courier New"/>
                <a:ea typeface="Calibri"/>
              </a:rPr>
              <a:t>obtenerFecha.equals</a:t>
            </a:r>
            <a:r>
              <a:rPr lang="es-ES" sz="2000" b="1" dirty="0" smtClean="0">
                <a:latin typeface="Courier New"/>
                <a:ea typeface="Calibri"/>
              </a:rPr>
              <a:t>(f) &amp;&amp;</a:t>
            </a:r>
          </a:p>
          <a:p>
            <a:pPr>
              <a:spcAft>
                <a:spcPts val="0"/>
              </a:spcAft>
            </a:pPr>
            <a:r>
              <a:rPr lang="es-ES" sz="2000" b="1" dirty="0">
                <a:latin typeface="Courier New"/>
                <a:ea typeface="Calibri"/>
              </a:rPr>
              <a:t> </a:t>
            </a:r>
            <a:r>
              <a:rPr lang="es-ES" sz="2000" b="1" dirty="0" smtClean="0">
                <a:latin typeface="Courier New"/>
                <a:ea typeface="Calibri"/>
              </a:rPr>
              <a:t>       </a:t>
            </a:r>
            <a:r>
              <a:rPr lang="es-ES" sz="2000" b="1" dirty="0" err="1" smtClean="0">
                <a:latin typeface="Courier New"/>
                <a:ea typeface="Calibri"/>
              </a:rPr>
              <a:t>pac.obtenerOS</a:t>
            </a:r>
            <a:r>
              <a:rPr lang="es-ES" sz="2000" b="1" dirty="0" smtClean="0">
                <a:latin typeface="Courier New"/>
                <a:ea typeface="Calibri"/>
              </a:rPr>
              <a:t>().</a:t>
            </a:r>
            <a:r>
              <a:rPr lang="es-ES" sz="2000" b="1" dirty="0" err="1" smtClean="0">
                <a:latin typeface="Courier New"/>
                <a:ea typeface="Calibri"/>
              </a:rPr>
              <a:t>equals</a:t>
            </a:r>
            <a:r>
              <a:rPr lang="es-ES" sz="2000" b="1" dirty="0" smtClean="0">
                <a:latin typeface="Courier New"/>
                <a:ea typeface="Calibri"/>
              </a:rPr>
              <a:t>(o))</a:t>
            </a:r>
          </a:p>
          <a:p>
            <a:pPr>
              <a:spcAft>
                <a:spcPts val="0"/>
              </a:spcAft>
            </a:pPr>
            <a:r>
              <a:rPr lang="es-ES" sz="2000" b="1" dirty="0">
                <a:latin typeface="Courier New"/>
                <a:ea typeface="Calibri"/>
              </a:rPr>
              <a:t> </a:t>
            </a:r>
            <a:r>
              <a:rPr lang="es-ES" sz="2000" b="1" dirty="0" smtClean="0">
                <a:latin typeface="Courier New"/>
                <a:ea typeface="Calibri"/>
              </a:rPr>
              <a:t>     </a:t>
            </a:r>
            <a:r>
              <a:rPr lang="es-ES" sz="2000" b="1" dirty="0" err="1" smtClean="0">
                <a:latin typeface="Courier New"/>
                <a:ea typeface="Calibri"/>
              </a:rPr>
              <a:t>cont</a:t>
            </a:r>
            <a:r>
              <a:rPr lang="es-ES" sz="2000" b="1" dirty="0" smtClean="0">
                <a:latin typeface="Courier New"/>
                <a:ea typeface="Calibri"/>
              </a:rPr>
              <a:t>++;</a:t>
            </a:r>
          </a:p>
          <a:p>
            <a:pPr>
              <a:spcAft>
                <a:spcPts val="0"/>
              </a:spcAft>
            </a:pPr>
            <a:r>
              <a:rPr lang="es-ES" sz="2000" b="1" dirty="0" smtClean="0">
                <a:latin typeface="Courier New"/>
                <a:ea typeface="Calibri"/>
              </a:rPr>
              <a:t>   }</a:t>
            </a:r>
          </a:p>
          <a:p>
            <a:pPr>
              <a:spcAft>
                <a:spcPts val="0"/>
              </a:spcAft>
            </a:pPr>
            <a:r>
              <a:rPr lang="es-ES" sz="2000" b="1" dirty="0">
                <a:latin typeface="Courier New"/>
                <a:ea typeface="Calibri"/>
              </a:rPr>
              <a:t> </a:t>
            </a:r>
            <a:r>
              <a:rPr lang="es-ES" sz="2000" b="1" dirty="0" smtClean="0">
                <a:latin typeface="Courier New"/>
                <a:ea typeface="Calibri"/>
              </a:rPr>
              <a:t> </a:t>
            </a:r>
            <a:r>
              <a:rPr lang="es-ES" sz="2000" b="1" dirty="0" err="1" smtClean="0">
                <a:latin typeface="Courier New"/>
                <a:ea typeface="Calibri"/>
              </a:rPr>
              <a:t>return</a:t>
            </a:r>
            <a:r>
              <a:rPr lang="es-ES" sz="2000" b="1" dirty="0" smtClean="0">
                <a:latin typeface="Courier New"/>
                <a:ea typeface="Calibri"/>
              </a:rPr>
              <a:t> </a:t>
            </a:r>
            <a:r>
              <a:rPr lang="es-ES" sz="2000" b="1" dirty="0" err="1" smtClean="0">
                <a:latin typeface="Courier New"/>
                <a:ea typeface="Calibri"/>
              </a:rPr>
              <a:t>cont</a:t>
            </a:r>
            <a:r>
              <a:rPr lang="es-ES" sz="2000" b="1" dirty="0" smtClean="0">
                <a:latin typeface="Courier New"/>
                <a:ea typeface="Calibri"/>
              </a:rPr>
              <a:t>;</a:t>
            </a:r>
            <a:endParaRPr lang="es-ES" sz="2000" b="1" dirty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AR" sz="2000" b="1" dirty="0" smtClean="0">
                <a:latin typeface="Courier New"/>
                <a:ea typeface="Calibri"/>
              </a:rPr>
              <a:t>}</a:t>
            </a:r>
            <a:endParaRPr lang="es-AR" sz="2000" b="1" dirty="0">
              <a:effectLst/>
              <a:latin typeface="Courier New"/>
              <a:ea typeface="Calibri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81367" y="5661248"/>
            <a:ext cx="83477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ES" sz="2400" dirty="0" smtClean="0"/>
              <a:t>Esta solución no es eficiente </a:t>
            </a:r>
          </a:p>
        </p:txBody>
      </p:sp>
    </p:spTree>
    <p:extLst>
      <p:ext uri="{BB962C8B-B14F-4D97-AF65-F5344CB8AC3E}">
        <p14:creationId xmlns:p14="http://schemas.microsoft.com/office/powerpoint/2010/main" val="190378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00698" y="1196752"/>
            <a:ext cx="791571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Algoritmo </a:t>
            </a:r>
            <a:r>
              <a:rPr lang="es-A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cantTurnosOSFecha</a:t>
            </a:r>
            <a:endParaRPr lang="es-A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DE </a:t>
            </a:r>
            <a:r>
              <a:rPr lang="es-AR" sz="2000" b="1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f,o</a:t>
            </a:r>
            <a:endParaRPr lang="es-A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2438"/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Buscar </a:t>
            </a:r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la posición </a:t>
            </a:r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del primer turno con fecha igual a f o mayor que f</a:t>
            </a:r>
            <a:endParaRPr lang="es-A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Si existe </a:t>
            </a:r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 turno con fecha f</a:t>
            </a:r>
            <a:endParaRPr lang="es-A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8038"/>
            <a:r>
              <a:rPr lang="es-A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Contar todos los turnos que corresponden a pacientes con la obra social o  hasta que cambie la   fecha </a:t>
            </a:r>
            <a:endParaRPr lang="es-A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800" dirty="0" smtClean="0"/>
              <a:t> </a:t>
            </a:r>
            <a:endParaRPr lang="es-AR" sz="2800" dirty="0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Agenda de Turnos   </a:t>
            </a:r>
            <a:endParaRPr lang="es-AR" sz="3600" b="1" dirty="0"/>
          </a:p>
        </p:txBody>
      </p:sp>
      <p:sp>
        <p:nvSpPr>
          <p:cNvPr id="4" name="3 Rectángulo"/>
          <p:cNvSpPr/>
          <p:nvPr/>
        </p:nvSpPr>
        <p:spPr>
          <a:xfrm>
            <a:off x="400698" y="5796868"/>
            <a:ext cx="7915718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ES" sz="2400" dirty="0" smtClean="0"/>
              <a:t>Implementar esta versión del algoritmo</a:t>
            </a:r>
          </a:p>
        </p:txBody>
      </p:sp>
    </p:spTree>
    <p:extLst>
      <p:ext uri="{BB962C8B-B14F-4D97-AF65-F5344CB8AC3E}">
        <p14:creationId xmlns:p14="http://schemas.microsoft.com/office/powerpoint/2010/main" val="334156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4624"/>
            <a:ext cx="7543800" cy="692695"/>
          </a:xfrm>
        </p:spPr>
        <p:txBody>
          <a:bodyPr/>
          <a:lstStyle/>
          <a:p>
            <a:r>
              <a:rPr lang="es-ES" sz="3600" b="1" dirty="0" smtClean="0"/>
              <a:t>Caso de Estudio: Agenda de Turnos </a:t>
            </a:r>
            <a:endParaRPr lang="es-AR" sz="3600" b="1" dirty="0"/>
          </a:p>
        </p:txBody>
      </p:sp>
      <p:sp>
        <p:nvSpPr>
          <p:cNvPr id="4" name="3 Rectángulo"/>
          <p:cNvSpPr/>
          <p:nvPr/>
        </p:nvSpPr>
        <p:spPr>
          <a:xfrm>
            <a:off x="467544" y="869072"/>
            <a:ext cx="388843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 err="1" smtClean="0"/>
              <a:t>NominaPacientes</a:t>
            </a:r>
            <a:endParaRPr lang="es-A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67543" y="1229112"/>
            <a:ext cx="3888431" cy="1047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/>
              <a:t>T [] </a:t>
            </a:r>
            <a:r>
              <a:rPr lang="es-ES" sz="2000" b="1" dirty="0" smtClean="0">
                <a:solidFill>
                  <a:srgbClr val="FFFF00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Paciente</a:t>
            </a:r>
            <a:endParaRPr lang="es-AR" sz="2000" b="1" dirty="0">
              <a:solidFill>
                <a:srgbClr val="FFFF00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  <a:p>
            <a:r>
              <a:rPr lang="es-ES" sz="2000" b="1" dirty="0" err="1"/>
              <a:t>cant:entero</a:t>
            </a:r>
            <a:endParaRPr lang="es-AR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67544" y="2276872"/>
            <a:ext cx="3888431" cy="3168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dirty="0"/>
              <a:t>&lt;&lt; Constructores&gt;&gt;</a:t>
            </a:r>
            <a:endParaRPr lang="es-AR" sz="2000" dirty="0"/>
          </a:p>
          <a:p>
            <a:r>
              <a:rPr lang="es-ES" sz="2000" dirty="0" err="1" smtClean="0"/>
              <a:t>NominaPacientes</a:t>
            </a:r>
            <a:r>
              <a:rPr lang="es-ES" sz="2000" dirty="0" smtClean="0"/>
              <a:t>(</a:t>
            </a:r>
            <a:r>
              <a:rPr lang="es-ES" sz="2000" dirty="0" err="1" smtClean="0"/>
              <a:t>max:entero</a:t>
            </a:r>
            <a:r>
              <a:rPr lang="es-ES" sz="2000" dirty="0"/>
              <a:t>)</a:t>
            </a:r>
            <a:endParaRPr lang="es-AR" sz="2000" dirty="0"/>
          </a:p>
          <a:p>
            <a:r>
              <a:rPr lang="es-ES" sz="2000" dirty="0"/>
              <a:t>&lt;&lt;Comandos&gt;&gt;</a:t>
            </a:r>
            <a:endParaRPr lang="es-AR" sz="2000" dirty="0"/>
          </a:p>
          <a:p>
            <a:r>
              <a:rPr lang="es-ES" sz="2000" dirty="0" smtClean="0"/>
              <a:t>ingresar(</a:t>
            </a:r>
            <a:r>
              <a:rPr lang="es-ES" sz="2000" dirty="0" err="1" smtClean="0"/>
              <a:t>t:Turno</a:t>
            </a:r>
            <a:r>
              <a:rPr lang="es-ES" sz="2000" dirty="0" smtClean="0"/>
              <a:t>):</a:t>
            </a:r>
            <a:r>
              <a:rPr lang="es-ES" sz="2000" dirty="0" err="1" smtClean="0"/>
              <a:t>boolean</a:t>
            </a:r>
            <a:endParaRPr lang="es-AR" sz="2000" dirty="0"/>
          </a:p>
          <a:p>
            <a:r>
              <a:rPr lang="es-ES" sz="2000" dirty="0" smtClean="0"/>
              <a:t>&lt;&lt;</a:t>
            </a:r>
            <a:r>
              <a:rPr lang="es-ES" sz="2000" dirty="0"/>
              <a:t>Consultas</a:t>
            </a:r>
            <a:r>
              <a:rPr lang="es-ES" sz="2000" dirty="0" smtClean="0"/>
              <a:t>&gt;&gt;</a:t>
            </a:r>
          </a:p>
          <a:p>
            <a:r>
              <a:rPr lang="es-ES" sz="2000" dirty="0" err="1" smtClean="0"/>
              <a:t>cantPacientes</a:t>
            </a:r>
            <a:r>
              <a:rPr lang="es-ES" sz="2000" dirty="0" smtClean="0"/>
              <a:t>():entero</a:t>
            </a:r>
          </a:p>
          <a:p>
            <a:r>
              <a:rPr lang="es-ES" sz="2000" dirty="0" err="1"/>
              <a:t>estaLlena</a:t>
            </a:r>
            <a:r>
              <a:rPr lang="es-ES" sz="2000" dirty="0"/>
              <a:t>():</a:t>
            </a:r>
            <a:r>
              <a:rPr lang="es-ES" sz="2000" dirty="0" smtClean="0"/>
              <a:t>entero</a:t>
            </a:r>
          </a:p>
          <a:p>
            <a:r>
              <a:rPr lang="es-ES" sz="2000" dirty="0" err="1" smtClean="0"/>
              <a:t>estaPaciente</a:t>
            </a:r>
            <a:r>
              <a:rPr lang="es-ES" sz="2000" dirty="0" smtClean="0"/>
              <a:t>(</a:t>
            </a:r>
            <a:r>
              <a:rPr lang="es-ES" sz="2000" dirty="0" err="1" smtClean="0"/>
              <a:t>t:char,n:entero</a:t>
            </a:r>
            <a:r>
              <a:rPr lang="es-ES" sz="2000" dirty="0" smtClean="0"/>
              <a:t>)</a:t>
            </a:r>
          </a:p>
          <a:p>
            <a:r>
              <a:rPr lang="es-ES" sz="2000" dirty="0" smtClean="0"/>
              <a:t>:</a:t>
            </a:r>
            <a:r>
              <a:rPr lang="es-ES" sz="2000" dirty="0" err="1" smtClean="0"/>
              <a:t>boolean</a:t>
            </a:r>
            <a:endParaRPr lang="es-AR" sz="2000" b="1" dirty="0">
              <a:solidFill>
                <a:srgbClr val="000000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439976" y="858334"/>
            <a:ext cx="4320480" cy="496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_tradnl" b="1" dirty="0" smtClean="0">
                <a:solidFill>
                  <a:srgbClr val="FFFF00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Paciente</a:t>
            </a:r>
            <a:endParaRPr lang="es-AR" b="1" dirty="0">
              <a:solidFill>
                <a:srgbClr val="FFFF00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439976" y="1348023"/>
            <a:ext cx="432048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dirty="0" err="1" smtClean="0"/>
              <a:t>tipoDoc:char</a:t>
            </a:r>
            <a:endParaRPr lang="es-ES" sz="2000" dirty="0" smtClean="0"/>
          </a:p>
          <a:p>
            <a:r>
              <a:rPr lang="es-ES" sz="2000" dirty="0" err="1" smtClean="0"/>
              <a:t>nroDoc:entero</a:t>
            </a:r>
            <a:endParaRPr lang="es-ES" sz="2000" dirty="0"/>
          </a:p>
          <a:p>
            <a:r>
              <a:rPr lang="es-ES" sz="2000" dirty="0" err="1"/>
              <a:t>fechaNac:Fecha</a:t>
            </a:r>
            <a:endParaRPr lang="es-ES" sz="2000" dirty="0"/>
          </a:p>
          <a:p>
            <a:r>
              <a:rPr lang="es-ES" sz="2000" dirty="0"/>
              <a:t>nombre: </a:t>
            </a:r>
            <a:r>
              <a:rPr lang="es-ES" sz="2000" dirty="0" err="1"/>
              <a:t>String</a:t>
            </a:r>
            <a:endParaRPr lang="es-ES" sz="2000" dirty="0"/>
          </a:p>
          <a:p>
            <a:r>
              <a:rPr lang="es-ES" sz="2000" dirty="0" err="1"/>
              <a:t>os:String</a:t>
            </a:r>
            <a:endParaRPr lang="es-AR" sz="2000" dirty="0"/>
          </a:p>
        </p:txBody>
      </p:sp>
      <p:sp>
        <p:nvSpPr>
          <p:cNvPr id="15" name="14 Rectángulo"/>
          <p:cNvSpPr/>
          <p:nvPr/>
        </p:nvSpPr>
        <p:spPr>
          <a:xfrm>
            <a:off x="395536" y="5573558"/>
            <a:ext cx="79157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/>
              <a:t>Observemos que el sistema completo puede incluir a otras clases que referencien a los objetos de la clase Paciente, por ejemplo, la nómina completa de pacientes. 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1448335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Agenda de Turnos </a:t>
            </a:r>
            <a:endParaRPr lang="es-AR" sz="3600" b="1" dirty="0"/>
          </a:p>
        </p:txBody>
      </p:sp>
      <p:sp>
        <p:nvSpPr>
          <p:cNvPr id="4" name="3 Rectángulo"/>
          <p:cNvSpPr/>
          <p:nvPr/>
        </p:nvSpPr>
        <p:spPr>
          <a:xfrm>
            <a:off x="191606" y="1461581"/>
            <a:ext cx="574837" cy="4846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6" name="5 Conector recto de flecha"/>
          <p:cNvCxnSpPr/>
          <p:nvPr/>
        </p:nvCxnSpPr>
        <p:spPr>
          <a:xfrm>
            <a:off x="766443" y="1646104"/>
            <a:ext cx="19114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1886119" y="1628800"/>
            <a:ext cx="1097307" cy="41764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algn="ctr"/>
            <a:r>
              <a:rPr lang="es-E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endParaRPr lang="es-ES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234649" y="1946254"/>
            <a:ext cx="288032" cy="3011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2108209" y="5013176"/>
            <a:ext cx="773271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150</a:t>
            </a:r>
            <a:endParaRPr lang="es-AR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971600" y="1412776"/>
            <a:ext cx="2165618" cy="4536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1081047" y="3132936"/>
            <a:ext cx="504289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2" name="21 Conector recto de flecha"/>
          <p:cNvCxnSpPr/>
          <p:nvPr/>
        </p:nvCxnSpPr>
        <p:spPr>
          <a:xfrm>
            <a:off x="1585336" y="2096852"/>
            <a:ext cx="28803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Rectángulo"/>
          <p:cNvSpPr/>
          <p:nvPr/>
        </p:nvSpPr>
        <p:spPr>
          <a:xfrm>
            <a:off x="2234649" y="2247450"/>
            <a:ext cx="288032" cy="3011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234649" y="2530544"/>
            <a:ext cx="288032" cy="3011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2234649" y="2831740"/>
            <a:ext cx="288032" cy="3011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2233408" y="3120405"/>
            <a:ext cx="288032" cy="3011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2233408" y="3421601"/>
            <a:ext cx="288032" cy="3011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5" name="24 Conector recto de flecha"/>
          <p:cNvCxnSpPr/>
          <p:nvPr/>
        </p:nvCxnSpPr>
        <p:spPr>
          <a:xfrm flipV="1">
            <a:off x="2377424" y="2061972"/>
            <a:ext cx="1042448" cy="546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Rectángulo"/>
          <p:cNvSpPr/>
          <p:nvPr/>
        </p:nvSpPr>
        <p:spPr>
          <a:xfrm>
            <a:off x="3419872" y="1657206"/>
            <a:ext cx="853469" cy="12542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1393320" y="1043444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:Agenda</a:t>
            </a: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3419872" y="1248178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:Turno</a:t>
            </a: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3611253" y="1760776"/>
            <a:ext cx="488074" cy="3011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3611253" y="2152620"/>
            <a:ext cx="488074" cy="3011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3611253" y="2552864"/>
            <a:ext cx="488074" cy="3011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2" name="31 Conector recto de flecha"/>
          <p:cNvCxnSpPr/>
          <p:nvPr/>
        </p:nvCxnSpPr>
        <p:spPr>
          <a:xfrm>
            <a:off x="4099326" y="2690298"/>
            <a:ext cx="344349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Rectángulo"/>
          <p:cNvSpPr/>
          <p:nvPr/>
        </p:nvSpPr>
        <p:spPr>
          <a:xfrm>
            <a:off x="4545666" y="2379336"/>
            <a:ext cx="807795" cy="1841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4248818" y="1945988"/>
            <a:ext cx="14253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:Paciente</a:t>
            </a: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4633381" y="2433246"/>
            <a:ext cx="544407" cy="3011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4633381" y="2786404"/>
            <a:ext cx="544407" cy="3011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4633381" y="3133380"/>
            <a:ext cx="544407" cy="3011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6" name="45 Rectángulo"/>
          <p:cNvSpPr/>
          <p:nvPr/>
        </p:nvSpPr>
        <p:spPr>
          <a:xfrm>
            <a:off x="4633381" y="3487844"/>
            <a:ext cx="544407" cy="3011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4633381" y="3847884"/>
            <a:ext cx="544407" cy="3011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1013462" y="1856317"/>
            <a:ext cx="574837" cy="4846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1" name="50 Conector recto de flecha"/>
          <p:cNvCxnSpPr/>
          <p:nvPr/>
        </p:nvCxnSpPr>
        <p:spPr>
          <a:xfrm flipH="1">
            <a:off x="7939336" y="1669258"/>
            <a:ext cx="425777" cy="335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Rectángulo"/>
          <p:cNvSpPr/>
          <p:nvPr/>
        </p:nvSpPr>
        <p:spPr>
          <a:xfrm>
            <a:off x="5901380" y="1638092"/>
            <a:ext cx="1097307" cy="41764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algn="ctr"/>
            <a:r>
              <a:rPr lang="es-E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endParaRPr lang="es-ES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3" name="52 Rectángulo"/>
          <p:cNvSpPr/>
          <p:nvPr/>
        </p:nvSpPr>
        <p:spPr>
          <a:xfrm>
            <a:off x="6249910" y="1955546"/>
            <a:ext cx="288032" cy="3011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4" name="53 Rectángulo"/>
          <p:cNvSpPr/>
          <p:nvPr/>
        </p:nvSpPr>
        <p:spPr>
          <a:xfrm>
            <a:off x="6123470" y="5022468"/>
            <a:ext cx="773271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500</a:t>
            </a:r>
            <a:endParaRPr lang="es-AR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5" name="54 Rectángulo"/>
          <p:cNvSpPr/>
          <p:nvPr/>
        </p:nvSpPr>
        <p:spPr>
          <a:xfrm>
            <a:off x="5796136" y="1422068"/>
            <a:ext cx="2143200" cy="4536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" name="57 Rectángulo"/>
          <p:cNvSpPr/>
          <p:nvPr/>
        </p:nvSpPr>
        <p:spPr>
          <a:xfrm>
            <a:off x="6249910" y="2256742"/>
            <a:ext cx="288032" cy="3011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9" name="58 Rectángulo"/>
          <p:cNvSpPr/>
          <p:nvPr/>
        </p:nvSpPr>
        <p:spPr>
          <a:xfrm>
            <a:off x="6249910" y="2539836"/>
            <a:ext cx="288032" cy="3011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0" name="59 Rectángulo"/>
          <p:cNvSpPr/>
          <p:nvPr/>
        </p:nvSpPr>
        <p:spPr>
          <a:xfrm>
            <a:off x="6249910" y="2841032"/>
            <a:ext cx="288032" cy="3011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1" name="60 Rectángulo"/>
          <p:cNvSpPr/>
          <p:nvPr/>
        </p:nvSpPr>
        <p:spPr>
          <a:xfrm>
            <a:off x="6248669" y="3129697"/>
            <a:ext cx="288032" cy="3011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2" name="61 Rectángulo"/>
          <p:cNvSpPr/>
          <p:nvPr/>
        </p:nvSpPr>
        <p:spPr>
          <a:xfrm>
            <a:off x="6248669" y="3430893"/>
            <a:ext cx="288032" cy="3011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3" name="62 Rectángulo"/>
          <p:cNvSpPr/>
          <p:nvPr/>
        </p:nvSpPr>
        <p:spPr>
          <a:xfrm>
            <a:off x="6217858" y="1052736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:nomina</a:t>
            </a: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69" name="68 Conector recto de flecha"/>
          <p:cNvCxnSpPr/>
          <p:nvPr/>
        </p:nvCxnSpPr>
        <p:spPr>
          <a:xfrm flipH="1" flipV="1">
            <a:off x="5353464" y="2700605"/>
            <a:ext cx="1039221" cy="285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 de flecha"/>
          <p:cNvCxnSpPr/>
          <p:nvPr/>
        </p:nvCxnSpPr>
        <p:spPr>
          <a:xfrm flipH="1">
            <a:off x="6998687" y="2142503"/>
            <a:ext cx="809483" cy="1011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75 Rectángulo"/>
          <p:cNvSpPr/>
          <p:nvPr/>
        </p:nvSpPr>
        <p:spPr>
          <a:xfrm>
            <a:off x="7236296" y="1901968"/>
            <a:ext cx="574837" cy="4846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8" name="77 Rectángulo"/>
          <p:cNvSpPr/>
          <p:nvPr/>
        </p:nvSpPr>
        <p:spPr>
          <a:xfrm>
            <a:off x="8294831" y="1426052"/>
            <a:ext cx="574837" cy="4846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14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Libreta de Contactos  </a:t>
            </a:r>
            <a:endParaRPr lang="es-AR" sz="3600" b="1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922286"/>
              </p:ext>
            </p:extLst>
          </p:nvPr>
        </p:nvGraphicFramePr>
        <p:xfrm>
          <a:off x="539553" y="2060845"/>
          <a:ext cx="7632846" cy="2343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77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077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086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0863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320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 smtClean="0">
                          <a:effectLst/>
                        </a:rPr>
                        <a:t>Nombre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effectLst/>
                        </a:rPr>
                        <a:t>Número de Móvil</a:t>
                      </a:r>
                      <a:endParaRPr lang="es-A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>
                          <a:effectLst/>
                        </a:rPr>
                        <a:t>Número Fijo</a:t>
                      </a:r>
                      <a:endParaRPr lang="es-A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email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r>
                        <a:rPr lang="es-AR" sz="1800" dirty="0" err="1" smtClean="0">
                          <a:solidFill>
                            <a:sysClr val="windowText" lastClr="000000"/>
                          </a:solidFill>
                          <a:effectLst/>
                        </a:rPr>
                        <a:t>Davini</a:t>
                      </a:r>
                      <a:r>
                        <a:rPr lang="es-AR" sz="18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Laura</a:t>
                      </a:r>
                      <a:endParaRPr lang="es-A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 </a:t>
                      </a:r>
                      <a:r>
                        <a:rPr lang="es-AR" sz="1800" dirty="0" smtClean="0">
                          <a:effectLst/>
                        </a:rPr>
                        <a:t>…</a:t>
                      </a:r>
                      <a:endParaRPr lang="es-A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8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467544" y="4869160"/>
            <a:ext cx="7471792" cy="201593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AR" sz="2400" dirty="0" smtClean="0"/>
              <a:t>Consideremos que se  agrega un </a:t>
            </a:r>
            <a:r>
              <a:rPr lang="es-AR" sz="2400" b="1" dirty="0" smtClean="0"/>
              <a:t>nuevo</a:t>
            </a:r>
            <a:r>
              <a:rPr lang="es-AR" sz="2400" dirty="0" smtClean="0"/>
              <a:t> contacto para </a:t>
            </a:r>
            <a:r>
              <a:rPr lang="es-AR" sz="2400" i="1" dirty="0" err="1" smtClean="0"/>
              <a:t>Davini</a:t>
            </a:r>
            <a:r>
              <a:rPr lang="es-AR" sz="2400" i="1" dirty="0" smtClean="0"/>
              <a:t> Laura</a:t>
            </a:r>
            <a:r>
              <a:rPr lang="es-AR" sz="2400" dirty="0" smtClean="0"/>
              <a:t>, como </a:t>
            </a:r>
            <a:r>
              <a:rPr lang="es-AR" sz="2400" dirty="0"/>
              <a:t>la grilla está vacía el primer contacto ocupa la primera posición en la grilla.</a:t>
            </a:r>
          </a:p>
          <a:p>
            <a:pPr>
              <a:spcBef>
                <a:spcPts val="600"/>
              </a:spcBef>
            </a:pPr>
            <a:r>
              <a:rPr lang="es-AR" sz="2400" dirty="0" smtClean="0"/>
              <a:t>Notemos </a:t>
            </a:r>
            <a:r>
              <a:rPr lang="es-AR" sz="2400" dirty="0"/>
              <a:t>que no interesan los otros atributos porque la libreta se ordena por nombre. </a:t>
            </a:r>
          </a:p>
        </p:txBody>
      </p:sp>
    </p:spTree>
    <p:extLst>
      <p:ext uri="{BB962C8B-B14F-4D97-AF65-F5344CB8AC3E}">
        <p14:creationId xmlns:p14="http://schemas.microsoft.com/office/powerpoint/2010/main" val="317650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2330</TotalTime>
  <Words>4021</Words>
  <Application>Microsoft Office PowerPoint</Application>
  <PresentationFormat>Presentación en pantalla (4:3)</PresentationFormat>
  <Paragraphs>1675</Paragraphs>
  <Slides>88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88</vt:i4>
      </vt:variant>
    </vt:vector>
  </HeadingPairs>
  <TitlesOfParts>
    <vt:vector size="89" baseType="lpstr">
      <vt:lpstr>Adyacencia</vt:lpstr>
      <vt:lpstr>Introducción a la Programación Orientada a Objetos  Sonia Rueda   Encapsulamiento y Abstracción </vt:lpstr>
      <vt:lpstr>Presentación de PowerPoint</vt:lpstr>
      <vt:lpstr>Presentación de PowerPoint</vt:lpstr>
      <vt:lpstr>Caso de Estudio: Libreta de Contactos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Caso de Estudio: Libreta de Contactos</vt:lpstr>
      <vt:lpstr>Caso de Estudio: Libreta de Contactos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Caso de Estudio: Libreta de Contactos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Caso de Estudio: Nómina de Pacientes</vt:lpstr>
      <vt:lpstr>Caso de Estudio: Libreta de Marcadores</vt:lpstr>
      <vt:lpstr>Caso de Estudio: Agenda de Turnos </vt:lpstr>
      <vt:lpstr>Caso de Estudio: Agenda de Turnos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Caso de Estudio: Agenda de Turnos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 a la Programación Orientada a Objetos</dc:title>
  <dc:creator>Sonia V. Rueda</dc:creator>
  <cp:lastModifiedBy>Sonia V. Rueda</cp:lastModifiedBy>
  <cp:revision>232</cp:revision>
  <dcterms:created xsi:type="dcterms:W3CDTF">2015-08-15T12:30:20Z</dcterms:created>
  <dcterms:modified xsi:type="dcterms:W3CDTF">2019-11-01T20:59:16Z</dcterms:modified>
</cp:coreProperties>
</file>